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notesSlides/notesSlide2.xml" ContentType="application/vnd.openxmlformats-officedocument.presentationml.notesSlide+xml"/>
  <Override PartName="/ppt/charts/chart1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80"/>
  </p:notesMasterIdLst>
  <p:handoutMasterIdLst>
    <p:handoutMasterId r:id="rId81"/>
  </p:handoutMasterIdLst>
  <p:sldIdLst>
    <p:sldId id="931" r:id="rId2"/>
    <p:sldId id="1066" r:id="rId3"/>
    <p:sldId id="1067" r:id="rId4"/>
    <p:sldId id="1068" r:id="rId5"/>
    <p:sldId id="1072" r:id="rId6"/>
    <p:sldId id="1069" r:id="rId7"/>
    <p:sldId id="1070" r:id="rId8"/>
    <p:sldId id="1071" r:id="rId9"/>
    <p:sldId id="1073" r:id="rId10"/>
    <p:sldId id="1074" r:id="rId11"/>
    <p:sldId id="1075" r:id="rId12"/>
    <p:sldId id="1057" r:id="rId13"/>
    <p:sldId id="1058" r:id="rId14"/>
    <p:sldId id="941" r:id="rId15"/>
    <p:sldId id="1059" r:id="rId16"/>
    <p:sldId id="1077" r:id="rId17"/>
    <p:sldId id="1076" r:id="rId18"/>
    <p:sldId id="1079" r:id="rId19"/>
    <p:sldId id="1078" r:id="rId20"/>
    <p:sldId id="1080" r:id="rId21"/>
    <p:sldId id="926" r:id="rId22"/>
    <p:sldId id="927" r:id="rId23"/>
    <p:sldId id="928" r:id="rId24"/>
    <p:sldId id="930" r:id="rId25"/>
    <p:sldId id="925" r:id="rId26"/>
    <p:sldId id="1081" r:id="rId27"/>
    <p:sldId id="1083" r:id="rId28"/>
    <p:sldId id="1082" r:id="rId29"/>
    <p:sldId id="945" r:id="rId30"/>
    <p:sldId id="946" r:id="rId31"/>
    <p:sldId id="1019" r:id="rId32"/>
    <p:sldId id="947" r:id="rId33"/>
    <p:sldId id="1020" r:id="rId34"/>
    <p:sldId id="948" r:id="rId35"/>
    <p:sldId id="949" r:id="rId36"/>
    <p:sldId id="950" r:id="rId37"/>
    <p:sldId id="1036" r:id="rId38"/>
    <p:sldId id="951" r:id="rId39"/>
    <p:sldId id="1021" r:id="rId40"/>
    <p:sldId id="952" r:id="rId41"/>
    <p:sldId id="1023" r:id="rId42"/>
    <p:sldId id="953" r:id="rId43"/>
    <p:sldId id="954" r:id="rId44"/>
    <p:sldId id="955" r:id="rId45"/>
    <p:sldId id="1084" r:id="rId46"/>
    <p:sldId id="957" r:id="rId47"/>
    <p:sldId id="958" r:id="rId48"/>
    <p:sldId id="1039" r:id="rId49"/>
    <p:sldId id="1064" r:id="rId50"/>
    <p:sldId id="987" r:id="rId51"/>
    <p:sldId id="984" r:id="rId52"/>
    <p:sldId id="986" r:id="rId53"/>
    <p:sldId id="982" r:id="rId54"/>
    <p:sldId id="995" r:id="rId55"/>
    <p:sldId id="1092" r:id="rId56"/>
    <p:sldId id="1086" r:id="rId57"/>
    <p:sldId id="1087" r:id="rId58"/>
    <p:sldId id="1045" r:id="rId59"/>
    <p:sldId id="1046" r:id="rId60"/>
    <p:sldId id="1047" r:id="rId61"/>
    <p:sldId id="1048" r:id="rId62"/>
    <p:sldId id="1049" r:id="rId63"/>
    <p:sldId id="1043" r:id="rId64"/>
    <p:sldId id="1044" r:id="rId65"/>
    <p:sldId id="962" r:id="rId66"/>
    <p:sldId id="1042" r:id="rId67"/>
    <p:sldId id="1050" r:id="rId68"/>
    <p:sldId id="1085" r:id="rId69"/>
    <p:sldId id="1063" r:id="rId70"/>
    <p:sldId id="1088" r:id="rId71"/>
    <p:sldId id="1089" r:id="rId72"/>
    <p:sldId id="1090" r:id="rId73"/>
    <p:sldId id="1030" r:id="rId74"/>
    <p:sldId id="1053" r:id="rId75"/>
    <p:sldId id="1054" r:id="rId76"/>
    <p:sldId id="1055" r:id="rId77"/>
    <p:sldId id="1056" r:id="rId78"/>
    <p:sldId id="1091" r:id="rId7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C9B"/>
    <a:srgbClr val="04B0F0"/>
    <a:srgbClr val="F49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6" autoAdjust="0"/>
    <p:restoredTop sz="94701"/>
  </p:normalViewPr>
  <p:slideViewPr>
    <p:cSldViewPr snapToGrid="0">
      <p:cViewPr varScale="1">
        <p:scale>
          <a:sx n="107" d="100"/>
          <a:sy n="107" d="100"/>
        </p:scale>
        <p:origin x="120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09425930670248E-2"/>
          <c:y val="4.4756980411924628E-2"/>
          <c:w val="0.92591421905270288"/>
          <c:h val="0.8207562532173257"/>
        </c:manualLayout>
      </c:layout>
      <c:barChart>
        <c:barDir val="col"/>
        <c:grouping val="clustered"/>
        <c:varyColors val="0"/>
        <c:ser>
          <c:idx val="0"/>
          <c:order val="0"/>
          <c:tx>
            <c:strRef>
              <c:f>Лист1!$B$1</c:f>
              <c:strCache>
                <c:ptCount val="1"/>
                <c:pt idx="0">
                  <c:v>Столбец2</c:v>
                </c:pt>
              </c:strCache>
            </c:strRef>
          </c:tx>
          <c:spPr>
            <a:solidFill>
              <a:schemeClr val="accent1"/>
            </a:solidFill>
            <a:ln>
              <a:noFill/>
            </a:ln>
            <a:effectLst/>
          </c:spPr>
          <c:invertIfNegative val="0"/>
          <c:dPt>
            <c:idx val="1"/>
            <c:invertIfNegative val="0"/>
            <c:bubble3D val="0"/>
            <c:spPr>
              <a:solidFill>
                <a:srgbClr val="FFFF00"/>
              </a:solidFill>
              <a:ln>
                <a:noFill/>
              </a:ln>
              <a:effectLst/>
            </c:spPr>
            <c:extLst>
              <c:ext xmlns:c16="http://schemas.microsoft.com/office/drawing/2014/chart" uri="{C3380CC4-5D6E-409C-BE32-E72D297353CC}">
                <c16:uniqueId val="{00000000-D38B-4057-B2AC-5A0ABFB171A9}"/>
              </c:ext>
            </c:extLst>
          </c:dPt>
          <c:dPt>
            <c:idx val="3"/>
            <c:invertIfNegative val="0"/>
            <c:bubble3D val="0"/>
            <c:spPr>
              <a:solidFill>
                <a:srgbClr val="92D050"/>
              </a:solidFill>
              <a:ln>
                <a:noFill/>
              </a:ln>
              <a:effectLst/>
            </c:spPr>
            <c:extLst>
              <c:ext xmlns:c16="http://schemas.microsoft.com/office/drawing/2014/chart" uri="{C3380CC4-5D6E-409C-BE32-E72D297353CC}">
                <c16:uniqueId val="{00000001-D38B-4057-B2AC-5A0ABFB171A9}"/>
              </c:ext>
            </c:extLst>
          </c:dPt>
          <c:dPt>
            <c:idx val="4"/>
            <c:invertIfNegative val="0"/>
            <c:bubble3D val="0"/>
            <c:spPr>
              <a:solidFill>
                <a:srgbClr val="FFFF00"/>
              </a:solidFill>
              <a:ln>
                <a:noFill/>
              </a:ln>
              <a:effectLst/>
            </c:spPr>
            <c:extLst>
              <c:ext xmlns:c16="http://schemas.microsoft.com/office/drawing/2014/chart" uri="{C3380CC4-5D6E-409C-BE32-E72D297353CC}">
                <c16:uniqueId val="{00000002-D38B-4057-B2AC-5A0ABFB171A9}"/>
              </c:ext>
            </c:extLst>
          </c:dPt>
          <c:dLbls>
            <c:dLbl>
              <c:idx val="3"/>
              <c:layout>
                <c:manualLayout>
                  <c:x val="0"/>
                  <c:y val="1.2346753217082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8B-4057-B2AC-5A0ABFB171A9}"/>
                </c:ext>
              </c:extLst>
            </c:dLbl>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2021</c:v>
                </c:pt>
                <c:pt idx="1">
                  <c:v>2022*</c:v>
                </c:pt>
                <c:pt idx="2">
                  <c:v>2022</c:v>
                </c:pt>
                <c:pt idx="3">
                  <c:v>п/год. 2023</c:v>
                </c:pt>
                <c:pt idx="4">
                  <c:v>2023*</c:v>
                </c:pt>
              </c:strCache>
            </c:strRef>
          </c:cat>
          <c:val>
            <c:numRef>
              <c:f>Лист1!$B$2:$B$6</c:f>
              <c:numCache>
                <c:formatCode>General</c:formatCode>
                <c:ptCount val="5"/>
                <c:pt idx="0">
                  <c:v>105.6</c:v>
                </c:pt>
                <c:pt idx="1">
                  <c:v>79.099999999999994</c:v>
                </c:pt>
                <c:pt idx="2">
                  <c:v>97.9</c:v>
                </c:pt>
                <c:pt idx="3">
                  <c:v>102.1</c:v>
                </c:pt>
                <c:pt idx="4">
                  <c:v>101.2</c:v>
                </c:pt>
              </c:numCache>
            </c:numRef>
          </c:val>
          <c:extLst>
            <c:ext xmlns:c16="http://schemas.microsoft.com/office/drawing/2014/chart" uri="{C3380CC4-5D6E-409C-BE32-E72D297353CC}">
              <c16:uniqueId val="{00000000-EC38-9349-A950-D508582E0F11}"/>
            </c:ext>
          </c:extLst>
        </c:ser>
        <c:dLbls>
          <c:showLegendKey val="0"/>
          <c:showVal val="0"/>
          <c:showCatName val="0"/>
          <c:showSerName val="0"/>
          <c:showPercent val="0"/>
          <c:showBubbleSize val="0"/>
        </c:dLbls>
        <c:gapWidth val="150"/>
        <c:axId val="60752640"/>
        <c:axId val="60754176"/>
      </c:barChart>
      <c:catAx>
        <c:axId val="6075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60754176"/>
        <c:crosses val="autoZero"/>
        <c:auto val="1"/>
        <c:lblAlgn val="ctr"/>
        <c:lblOffset val="100"/>
        <c:noMultiLvlLbl val="0"/>
      </c:catAx>
      <c:valAx>
        <c:axId val="60754176"/>
        <c:scaling>
          <c:orientation val="minMax"/>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60752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698342169681082E-2"/>
          <c:y val="0.26125422302608903"/>
          <c:w val="0.91871794574324628"/>
          <c:h val="0.66085625863157926"/>
        </c:manualLayout>
      </c:layout>
      <c:lineChart>
        <c:grouping val="standard"/>
        <c:varyColors val="0"/>
        <c:ser>
          <c:idx val="0"/>
          <c:order val="0"/>
          <c:tx>
            <c:strRef>
              <c:f>Лист1!$B$1</c:f>
              <c:strCache>
                <c:ptCount val="1"/>
                <c:pt idx="0">
                  <c:v>Численность зарегистрированных безработных, млн. чел.</c:v>
                </c:pt>
              </c:strCache>
            </c:strRef>
          </c:tx>
          <c:spPr>
            <a:ln>
              <a:solidFill>
                <a:schemeClr val="accent1"/>
              </a:solidFill>
            </a:ln>
          </c:spPr>
          <c:marker>
            <c:spPr>
              <a:solidFill>
                <a:schemeClr val="accent1">
                  <a:lumMod val="40000"/>
                  <a:lumOff val="60000"/>
                </a:schemeClr>
              </a:solidFill>
              <a:ln>
                <a:solidFill>
                  <a:schemeClr val="accent1"/>
                </a:solidFill>
              </a:ln>
            </c:spPr>
          </c:marker>
          <c:dLbls>
            <c:dLbl>
              <c:idx val="0"/>
              <c:layout>
                <c:manualLayout>
                  <c:x val="-2.9750723075316742E-2"/>
                  <c:y val="-4.444444444444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C4-4E94-89F1-C2C653AC4253}"/>
                </c:ext>
              </c:extLst>
            </c:dLbl>
            <c:dLbl>
              <c:idx val="1"/>
              <c:layout>
                <c:manualLayout>
                  <c:x val="-3.1167424174141343E-2"/>
                  <c:y val="-4.444444444444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C4-4E94-89F1-C2C653AC4253}"/>
                </c:ext>
              </c:extLst>
            </c:dLbl>
            <c:dLbl>
              <c:idx val="2"/>
              <c:layout>
                <c:manualLayout>
                  <c:x val="-3.1167424174141343E-2"/>
                  <c:y val="-4.0000000000000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C4-4E94-89F1-C2C653AC4253}"/>
                </c:ext>
              </c:extLst>
            </c:dLbl>
            <c:dLbl>
              <c:idx val="3"/>
              <c:layout>
                <c:manualLayout>
                  <c:x val="-3.1167424174141343E-2"/>
                  <c:y val="-4.4444444444444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4-4E94-89F1-C2C653AC4253}"/>
                </c:ext>
              </c:extLst>
            </c:dLbl>
            <c:dLbl>
              <c:idx val="4"/>
              <c:layout>
                <c:manualLayout>
                  <c:x val="-3.2584125272966002E-2"/>
                  <c:y val="-4.666666666666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C4-4E94-89F1-C2C653AC4253}"/>
                </c:ext>
              </c:extLst>
            </c:dLbl>
            <c:dLbl>
              <c:idx val="5"/>
              <c:layout>
                <c:manualLayout>
                  <c:x val="-4.1084331865913593E-2"/>
                  <c:y val="-4.666666666666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C4-4E94-89F1-C2C653AC4253}"/>
                </c:ext>
              </c:extLst>
            </c:dLbl>
            <c:spPr>
              <a:noFill/>
              <a:ln>
                <a:noFill/>
              </a:ln>
              <a:effectLst/>
            </c:spPr>
            <c:txPr>
              <a:bodyPr/>
              <a:lstStyle/>
              <a:p>
                <a:pPr>
                  <a:defRPr sz="2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mmm/yy</c:formatCode>
                <c:ptCount val="6"/>
                <c:pt idx="0">
                  <c:v>44927</c:v>
                </c:pt>
                <c:pt idx="1">
                  <c:v>44958</c:v>
                </c:pt>
                <c:pt idx="2">
                  <c:v>44986</c:v>
                </c:pt>
                <c:pt idx="3">
                  <c:v>45017</c:v>
                </c:pt>
                <c:pt idx="4">
                  <c:v>45047</c:v>
                </c:pt>
                <c:pt idx="5">
                  <c:v>45078</c:v>
                </c:pt>
              </c:numCache>
            </c:numRef>
          </c:cat>
          <c:val>
            <c:numRef>
              <c:f>Лист1!$B$2:$B$7</c:f>
              <c:numCache>
                <c:formatCode>General</c:formatCode>
                <c:ptCount val="6"/>
                <c:pt idx="0">
                  <c:v>0.56000000000000005</c:v>
                </c:pt>
                <c:pt idx="1">
                  <c:v>0.56000000000000005</c:v>
                </c:pt>
                <c:pt idx="2">
                  <c:v>0.54</c:v>
                </c:pt>
                <c:pt idx="3">
                  <c:v>0.53</c:v>
                </c:pt>
                <c:pt idx="4">
                  <c:v>0.52</c:v>
                </c:pt>
                <c:pt idx="5">
                  <c:v>0.52</c:v>
                </c:pt>
              </c:numCache>
            </c:numRef>
          </c:val>
          <c:smooth val="0"/>
          <c:extLst>
            <c:ext xmlns:c16="http://schemas.microsoft.com/office/drawing/2014/chart" uri="{C3380CC4-5D6E-409C-BE32-E72D297353CC}">
              <c16:uniqueId val="{00000006-87C4-4E94-89F1-C2C653AC4253}"/>
            </c:ext>
          </c:extLst>
        </c:ser>
        <c:ser>
          <c:idx val="1"/>
          <c:order val="1"/>
          <c:tx>
            <c:strRef>
              <c:f>Лист1!$C$1</c:f>
              <c:strCache>
                <c:ptCount val="1"/>
                <c:pt idx="0">
                  <c:v>Количество вакансий, заявленных работодателями, млн.</c:v>
                </c:pt>
              </c:strCache>
            </c:strRef>
          </c:tx>
          <c:dLbls>
            <c:dLbl>
              <c:idx val="0"/>
              <c:layout>
                <c:manualLayout>
                  <c:x val="-2.9750723075316742E-2"/>
                  <c:y val="-4.6666666666666683E-2"/>
                </c:manualLayout>
              </c:layout>
              <c:tx>
                <c:rich>
                  <a:bodyPr/>
                  <a:lstStyle/>
                  <a:p>
                    <a:r>
                      <a:rPr lang="en-US" sz="2000" dirty="0"/>
                      <a:t>1</a:t>
                    </a:r>
                    <a:r>
                      <a:rPr lang="en-US" dirty="0"/>
                      <a:t>,8</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7C4-4E94-89F1-C2C653AC4253}"/>
                </c:ext>
              </c:extLst>
            </c:dLbl>
            <c:dLbl>
              <c:idx val="1"/>
              <c:layout>
                <c:manualLayout>
                  <c:x val="-2.266721758119393E-2"/>
                  <c:y val="-6.0000000000000032E-2"/>
                </c:manualLayout>
              </c:layout>
              <c:tx>
                <c:rich>
                  <a:bodyPr/>
                  <a:lstStyle/>
                  <a:p>
                    <a:r>
                      <a:rPr lang="en-US" sz="2000" dirty="0"/>
                      <a:t>1</a:t>
                    </a:r>
                    <a:r>
                      <a:rPr lang="en-US" dirty="0"/>
                      <a:t>,7</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7C4-4E94-89F1-C2C653AC4253}"/>
                </c:ext>
              </c:extLst>
            </c:dLbl>
            <c:dLbl>
              <c:idx val="2"/>
              <c:layout>
                <c:manualLayout>
                  <c:x val="-3.1167424174141343E-2"/>
                  <c:y val="-5.7777777777777782E-2"/>
                </c:manualLayout>
              </c:layout>
              <c:tx>
                <c:rich>
                  <a:bodyPr/>
                  <a:lstStyle/>
                  <a:p>
                    <a:r>
                      <a:rPr lang="en-US" sz="2000" dirty="0"/>
                      <a:t>1</a:t>
                    </a:r>
                    <a:r>
                      <a:rPr lang="en-US" dirty="0"/>
                      <a:t>,6</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7C4-4E94-89F1-C2C653AC4253}"/>
                </c:ext>
              </c:extLst>
            </c:dLbl>
            <c:dLbl>
              <c:idx val="3"/>
              <c:layout>
                <c:manualLayout>
                  <c:x val="-2.4083918680018475E-2"/>
                  <c:y val="-5.7777777777777782E-2"/>
                </c:manualLayout>
              </c:layout>
              <c:tx>
                <c:rich>
                  <a:bodyPr/>
                  <a:lstStyle/>
                  <a:p>
                    <a:r>
                      <a:rPr lang="en-US" sz="2000" dirty="0"/>
                      <a:t>1</a:t>
                    </a:r>
                    <a:r>
                      <a:rPr lang="en-US" dirty="0"/>
                      <a:t>,6</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7C4-4E94-89F1-C2C653AC4253}"/>
                </c:ext>
              </c:extLst>
            </c:dLbl>
            <c:dLbl>
              <c:idx val="4"/>
              <c:layout>
                <c:manualLayout>
                  <c:x val="-3.2584125272966002E-2"/>
                  <c:y val="-4.6666666666666683E-2"/>
                </c:manualLayout>
              </c:layout>
              <c:tx>
                <c:rich>
                  <a:bodyPr/>
                  <a:lstStyle/>
                  <a:p>
                    <a:r>
                      <a:rPr lang="en-US" sz="2000" dirty="0"/>
                      <a:t>1</a:t>
                    </a:r>
                    <a:r>
                      <a:rPr lang="en-US" dirty="0"/>
                      <a:t>,6</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7C4-4E94-89F1-C2C653AC4253}"/>
                </c:ext>
              </c:extLst>
            </c:dLbl>
            <c:dLbl>
              <c:idx val="5"/>
              <c:layout>
                <c:manualLayout>
                  <c:x val="-3.2584125272966002E-2"/>
                  <c:y val="-3.5555555555555556E-2"/>
                </c:manualLayout>
              </c:layout>
              <c:tx>
                <c:rich>
                  <a:bodyPr/>
                  <a:lstStyle/>
                  <a:p>
                    <a:r>
                      <a:rPr lang="en-US" sz="2000" dirty="0"/>
                      <a:t>1</a:t>
                    </a:r>
                    <a:r>
                      <a:rPr lang="en-US" dirty="0"/>
                      <a:t>,8</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7C4-4E94-89F1-C2C653AC4253}"/>
                </c:ext>
              </c:extLst>
            </c:dLbl>
            <c:spPr>
              <a:noFill/>
              <a:ln>
                <a:noFill/>
              </a:ln>
              <a:effectLst/>
            </c:spPr>
            <c:txPr>
              <a:bodyPr/>
              <a:lstStyle/>
              <a:p>
                <a:pPr>
                  <a:defRPr sz="20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mmm/yy</c:formatCode>
                <c:ptCount val="6"/>
                <c:pt idx="0">
                  <c:v>44927</c:v>
                </c:pt>
                <c:pt idx="1">
                  <c:v>44958</c:v>
                </c:pt>
                <c:pt idx="2">
                  <c:v>44986</c:v>
                </c:pt>
                <c:pt idx="3">
                  <c:v>45017</c:v>
                </c:pt>
                <c:pt idx="4">
                  <c:v>45047</c:v>
                </c:pt>
                <c:pt idx="5">
                  <c:v>45078</c:v>
                </c:pt>
              </c:numCache>
            </c:numRef>
          </c:cat>
          <c:val>
            <c:numRef>
              <c:f>Лист1!$C$2:$C$7</c:f>
              <c:numCache>
                <c:formatCode>General</c:formatCode>
                <c:ptCount val="6"/>
                <c:pt idx="0">
                  <c:v>1.8</c:v>
                </c:pt>
                <c:pt idx="1">
                  <c:v>1.7</c:v>
                </c:pt>
                <c:pt idx="2">
                  <c:v>1.6</c:v>
                </c:pt>
                <c:pt idx="3">
                  <c:v>1.6</c:v>
                </c:pt>
                <c:pt idx="4">
                  <c:v>1.6</c:v>
                </c:pt>
                <c:pt idx="5">
                  <c:v>1.8</c:v>
                </c:pt>
              </c:numCache>
            </c:numRef>
          </c:val>
          <c:smooth val="0"/>
          <c:extLst>
            <c:ext xmlns:c16="http://schemas.microsoft.com/office/drawing/2014/chart" uri="{C3380CC4-5D6E-409C-BE32-E72D297353CC}">
              <c16:uniqueId val="{0000000D-87C4-4E94-89F1-C2C653AC4253}"/>
            </c:ext>
          </c:extLst>
        </c:ser>
        <c:dLbls>
          <c:showLegendKey val="0"/>
          <c:showVal val="0"/>
          <c:showCatName val="0"/>
          <c:showSerName val="0"/>
          <c:showPercent val="0"/>
          <c:showBubbleSize val="0"/>
        </c:dLbls>
        <c:marker val="1"/>
        <c:smooth val="0"/>
        <c:axId val="187571200"/>
        <c:axId val="187622144"/>
      </c:lineChart>
      <c:dateAx>
        <c:axId val="187571200"/>
        <c:scaling>
          <c:orientation val="minMax"/>
        </c:scaling>
        <c:delete val="0"/>
        <c:axPos val="b"/>
        <c:numFmt formatCode="mmm/yy" sourceLinked="1"/>
        <c:majorTickMark val="out"/>
        <c:minorTickMark val="none"/>
        <c:tickLblPos val="nextTo"/>
        <c:crossAx val="187622144"/>
        <c:crosses val="autoZero"/>
        <c:auto val="1"/>
        <c:lblOffset val="100"/>
        <c:baseTimeUnit val="months"/>
      </c:dateAx>
      <c:valAx>
        <c:axId val="187622144"/>
        <c:scaling>
          <c:orientation val="minMax"/>
        </c:scaling>
        <c:delete val="0"/>
        <c:axPos val="l"/>
        <c:majorGridlines/>
        <c:numFmt formatCode="General" sourceLinked="1"/>
        <c:majorTickMark val="out"/>
        <c:minorTickMark val="none"/>
        <c:tickLblPos val="nextTo"/>
        <c:crossAx val="187571200"/>
        <c:crosses val="autoZero"/>
        <c:crossBetween val="between"/>
      </c:valAx>
    </c:plotArea>
    <c:legend>
      <c:legendPos val="t"/>
      <c:legendEntry>
        <c:idx val="0"/>
        <c:txPr>
          <a:bodyPr/>
          <a:lstStyle/>
          <a:p>
            <a:pPr>
              <a:defRPr sz="2200" b="1">
                <a:solidFill>
                  <a:schemeClr val="accent1"/>
                </a:solidFill>
              </a:defRPr>
            </a:pPr>
            <a:endParaRPr lang="ru-RU"/>
          </a:p>
        </c:txPr>
      </c:legendEntry>
      <c:legendEntry>
        <c:idx val="1"/>
        <c:txPr>
          <a:bodyPr/>
          <a:lstStyle/>
          <a:p>
            <a:pPr>
              <a:defRPr sz="2200" b="1">
                <a:solidFill>
                  <a:schemeClr val="accent2"/>
                </a:solidFill>
              </a:defRPr>
            </a:pPr>
            <a:endParaRPr lang="ru-RU"/>
          </a:p>
        </c:txPr>
      </c:legendEntry>
      <c:layout>
        <c:manualLayout>
          <c:xMode val="edge"/>
          <c:yMode val="edge"/>
          <c:x val="1.5573226267914023E-2"/>
          <c:y val="1.3333333333333341E-2"/>
          <c:w val="0.96318674306887364"/>
          <c:h val="0.21403557152667896"/>
        </c:manualLayout>
      </c:layout>
      <c:overlay val="0"/>
      <c:txPr>
        <a:bodyPr/>
        <a:lstStyle/>
        <a:p>
          <a:pPr>
            <a:defRPr sz="2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698342169681082E-2"/>
          <c:y val="0.17739115095227209"/>
          <c:w val="0.91871794574324639"/>
          <c:h val="0.59407175811210922"/>
        </c:manualLayout>
      </c:layout>
      <c:lineChart>
        <c:grouping val="standard"/>
        <c:varyColors val="0"/>
        <c:ser>
          <c:idx val="0"/>
          <c:order val="0"/>
          <c:tx>
            <c:strRef>
              <c:f>Лист1!$B$1</c:f>
              <c:strCache>
                <c:ptCount val="1"/>
                <c:pt idx="0">
                  <c:v>Численность самозанятых, млн. чел.</c:v>
                </c:pt>
              </c:strCache>
            </c:strRef>
          </c:tx>
          <c:spPr>
            <a:ln>
              <a:solidFill>
                <a:srgbClr val="002060"/>
              </a:solidFill>
            </a:ln>
          </c:spPr>
          <c:marker>
            <c:spPr>
              <a:solidFill>
                <a:srgbClr val="002060"/>
              </a:solidFill>
              <a:ln>
                <a:solidFill>
                  <a:srgbClr val="002060"/>
                </a:solidFill>
              </a:ln>
            </c:spPr>
          </c:marker>
          <c:dLbls>
            <c:dLbl>
              <c:idx val="0"/>
              <c:layout>
                <c:manualLayout>
                  <c:x val="-2.9750723075316742E-2"/>
                  <c:y val="-4.444444444444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6-4652-94A0-04A5320A99E2}"/>
                </c:ext>
              </c:extLst>
            </c:dLbl>
            <c:dLbl>
              <c:idx val="1"/>
              <c:layout>
                <c:manualLayout>
                  <c:x val="-3.1167424174141343E-2"/>
                  <c:y val="-4.444444444444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66-4652-94A0-04A5320A99E2}"/>
                </c:ext>
              </c:extLst>
            </c:dLbl>
            <c:dLbl>
              <c:idx val="2"/>
              <c:layout>
                <c:manualLayout>
                  <c:x val="-3.1167424174141343E-2"/>
                  <c:y val="-4.0000000000000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66-4652-94A0-04A5320A99E2}"/>
                </c:ext>
              </c:extLst>
            </c:dLbl>
            <c:dLbl>
              <c:idx val="3"/>
              <c:layout>
                <c:manualLayout>
                  <c:x val="-3.1167424174141343E-2"/>
                  <c:y val="-4.4444444444444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66-4652-94A0-04A5320A99E2}"/>
                </c:ext>
              </c:extLst>
            </c:dLbl>
            <c:dLbl>
              <c:idx val="4"/>
              <c:layout>
                <c:manualLayout>
                  <c:x val="-3.2584125272966002E-2"/>
                  <c:y val="-4.666666666666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66-4652-94A0-04A5320A99E2}"/>
                </c:ext>
              </c:extLst>
            </c:dLbl>
            <c:dLbl>
              <c:idx val="5"/>
              <c:layout>
                <c:manualLayout>
                  <c:x val="-4.1084331865913593E-2"/>
                  <c:y val="-4.6666666666666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66-4652-94A0-04A5320A99E2}"/>
                </c:ext>
              </c:extLst>
            </c:dLbl>
            <c:dLbl>
              <c:idx val="6"/>
              <c:layout>
                <c:manualLayout>
                  <c:x val="-2.4438093273199402E-2"/>
                  <c:y val="-4.3928275848189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66-4652-94A0-04A5320A99E2}"/>
                </c:ext>
              </c:extLst>
            </c:dLbl>
            <c:dLbl>
              <c:idx val="7"/>
              <c:layout>
                <c:manualLayout>
                  <c:x val="-2.2313041684225592E-2"/>
                  <c:y val="-4.3928275848189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66-4652-94A0-04A5320A99E2}"/>
                </c:ext>
              </c:extLst>
            </c:dLbl>
            <c:dLbl>
              <c:idx val="8"/>
              <c:layout>
                <c:manualLayout>
                  <c:x val="-2.337556747871249E-2"/>
                  <c:y val="-3.9934796225627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66-4652-94A0-04A5320A99E2}"/>
                </c:ext>
              </c:extLst>
            </c:dLbl>
            <c:dLbl>
              <c:idx val="9"/>
              <c:layout>
                <c:manualLayout>
                  <c:x val="-1.4875361122817022E-2"/>
                  <c:y val="-4.3928275848189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66-4652-94A0-04A5320A99E2}"/>
                </c:ext>
              </c:extLst>
            </c:dLbl>
            <c:dLbl>
              <c:idx val="10"/>
              <c:layout>
                <c:manualLayout>
                  <c:x val="-2.4438093273199402E-2"/>
                  <c:y val="-4.1931536036908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66-4652-94A0-04A5320A99E2}"/>
                </c:ext>
              </c:extLst>
            </c:dLbl>
            <c:dLbl>
              <c:idx val="11"/>
              <c:layout>
                <c:manualLayout>
                  <c:x val="-2.2313041684225592E-2"/>
                  <c:y val="-4.5925015659471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66-4652-94A0-04A5320A99E2}"/>
                </c:ext>
              </c:extLst>
            </c:dLbl>
            <c:dLbl>
              <c:idx val="12"/>
              <c:layout>
                <c:manualLayout>
                  <c:x val="-2.125051588973861E-2"/>
                  <c:y val="-3.9934796225627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66-4652-94A0-04A5320A99E2}"/>
                </c:ext>
              </c:extLst>
            </c:dLbl>
            <c:dLbl>
              <c:idx val="13"/>
              <c:layout>
                <c:manualLayout>
                  <c:x val="-1.4875361122817022E-2"/>
                  <c:y val="-4.3928275848189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66-4652-94A0-04A5320A99E2}"/>
                </c:ext>
              </c:extLst>
            </c:dLbl>
            <c:dLbl>
              <c:idx val="14"/>
              <c:layout>
                <c:manualLayout>
                  <c:x val="-2.2313041684225592E-2"/>
                  <c:y val="-4.5925015659471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866-4652-94A0-04A5320A99E2}"/>
                </c:ext>
              </c:extLst>
            </c:dLbl>
            <c:dLbl>
              <c:idx val="15"/>
              <c:layout>
                <c:manualLayout>
                  <c:x val="-2.125051588973861E-2"/>
                  <c:y val="-4.5925015659471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66-4652-94A0-04A5320A99E2}"/>
                </c:ext>
              </c:extLst>
            </c:dLbl>
            <c:dLbl>
              <c:idx val="16"/>
              <c:layout>
                <c:manualLayout>
                  <c:x val="-2.2313041684225592E-2"/>
                  <c:y val="-4.1931536036908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866-4652-94A0-04A5320A99E2}"/>
                </c:ext>
              </c:extLst>
            </c:dLbl>
            <c:dLbl>
              <c:idx val="17"/>
              <c:layout>
                <c:manualLayout>
                  <c:x val="-2.2313041684225592E-2"/>
                  <c:y val="-3.7938056414345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66-4652-94A0-04A5320A99E2}"/>
                </c:ext>
              </c:extLst>
            </c:dLbl>
            <c:dLbl>
              <c:idx val="18"/>
              <c:layout>
                <c:manualLayout>
                  <c:x val="-7.3663608954011939E-3"/>
                  <c:y val="-6.1605141030795757E-2"/>
                </c:manualLayout>
              </c:layout>
              <c:spPr/>
              <c:txPr>
                <a:bodyPr/>
                <a:lstStyle/>
                <a:p>
                  <a:pPr>
                    <a:defRPr sz="3600" b="1">
                      <a:solidFill>
                        <a:srgbClr val="00206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866-4652-94A0-04A5320A99E2}"/>
                </c:ext>
              </c:extLst>
            </c:dLbl>
            <c:spPr>
              <a:noFill/>
              <a:ln>
                <a:noFill/>
              </a:ln>
              <a:effectLst/>
            </c:spPr>
            <c:txPr>
              <a:bodyPr/>
              <a:lstStyle/>
              <a:p>
                <a:pPr>
                  <a:defRPr sz="2400" b="1">
                    <a:solidFill>
                      <a:srgbClr val="00206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Лист1!$A$2:$A$20</c:f>
              <c:numCache>
                <c:formatCode>mmm/yy</c:formatCode>
                <c:ptCount val="19"/>
                <c:pt idx="0" formatCode="[$-F800]dddd\,\ mmmm\ dd\,\ yyyy">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numCache>
            </c:numRef>
          </c:cat>
          <c:val>
            <c:numRef>
              <c:f>Лист1!$B$2:$B$20</c:f>
              <c:numCache>
                <c:formatCode>General</c:formatCode>
                <c:ptCount val="19"/>
                <c:pt idx="0">
                  <c:v>4.0999999999999996</c:v>
                </c:pt>
                <c:pt idx="1">
                  <c:v>4.3</c:v>
                </c:pt>
                <c:pt idx="2">
                  <c:v>4.5</c:v>
                </c:pt>
                <c:pt idx="3">
                  <c:v>4.8</c:v>
                </c:pt>
                <c:pt idx="4">
                  <c:v>5</c:v>
                </c:pt>
                <c:pt idx="5">
                  <c:v>5.2</c:v>
                </c:pt>
                <c:pt idx="6">
                  <c:v>5.4</c:v>
                </c:pt>
                <c:pt idx="7">
                  <c:v>5.6</c:v>
                </c:pt>
                <c:pt idx="8">
                  <c:v>5.8</c:v>
                </c:pt>
                <c:pt idx="9">
                  <c:v>6</c:v>
                </c:pt>
                <c:pt idx="10">
                  <c:v>6.3</c:v>
                </c:pt>
                <c:pt idx="11">
                  <c:v>6.6</c:v>
                </c:pt>
                <c:pt idx="12">
                  <c:v>6.8</c:v>
                </c:pt>
                <c:pt idx="13">
                  <c:v>7</c:v>
                </c:pt>
                <c:pt idx="14">
                  <c:v>7.1</c:v>
                </c:pt>
                <c:pt idx="15">
                  <c:v>7.4</c:v>
                </c:pt>
                <c:pt idx="16">
                  <c:v>7.6</c:v>
                </c:pt>
                <c:pt idx="17">
                  <c:v>7.9</c:v>
                </c:pt>
                <c:pt idx="18">
                  <c:v>8.1</c:v>
                </c:pt>
              </c:numCache>
            </c:numRef>
          </c:val>
          <c:smooth val="0"/>
          <c:extLst>
            <c:ext xmlns:c16="http://schemas.microsoft.com/office/drawing/2014/chart" uri="{C3380CC4-5D6E-409C-BE32-E72D297353CC}">
              <c16:uniqueId val="{00000013-E866-4652-94A0-04A5320A99E2}"/>
            </c:ext>
          </c:extLst>
        </c:ser>
        <c:ser>
          <c:idx val="1"/>
          <c:order val="1"/>
          <c:tx>
            <c:strRef>
              <c:f>Лист1!$C$1</c:f>
              <c:strCache>
                <c:ptCount val="1"/>
                <c:pt idx="0">
                  <c:v>Количество вакансий, заявленных работодателями, млн.</c:v>
                </c:pt>
              </c:strCache>
            </c:strRef>
          </c:tx>
          <c:dLbls>
            <c:dLbl>
              <c:idx val="0"/>
              <c:layout>
                <c:manualLayout>
                  <c:x val="-2.3375651142160829E-2"/>
                  <c:y val="-3.993479622562715E-2"/>
                </c:manualLayout>
              </c:layout>
              <c:tx>
                <c:rich>
                  <a:bodyPr/>
                  <a:lstStyle/>
                  <a:p>
                    <a:r>
                      <a:rPr lang="en-US" dirty="0">
                        <a:solidFill>
                          <a:srgbClr val="C00000"/>
                        </a:solidFill>
                      </a:rPr>
                      <a:t>2</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866-4652-94A0-04A5320A99E2}"/>
                </c:ext>
              </c:extLst>
            </c:dLbl>
            <c:dLbl>
              <c:idx val="1"/>
              <c:layout>
                <c:manualLayout>
                  <c:x val="-2.4438093273199398E-2"/>
                  <c:y val="-4.392827584818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866-4652-94A0-04A5320A99E2}"/>
                </c:ext>
              </c:extLst>
            </c:dLbl>
            <c:dLbl>
              <c:idx val="2"/>
              <c:layout>
                <c:manualLayout>
                  <c:x val="-2.4438093273199402E-2"/>
                  <c:y val="-4.792175547075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866-4652-94A0-04A5320A99E2}"/>
                </c:ext>
              </c:extLst>
            </c:dLbl>
            <c:dLbl>
              <c:idx val="3"/>
              <c:layout>
                <c:manualLayout>
                  <c:x val="-2.5500619067686331E-2"/>
                  <c:y val="-4.5925015659471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866-4652-94A0-04A5320A99E2}"/>
                </c:ext>
              </c:extLst>
            </c:dLbl>
            <c:dLbl>
              <c:idx val="4"/>
              <c:layout>
                <c:manualLayout>
                  <c:x val="-2.6563144862173239E-2"/>
                  <c:y val="-4.5925015659471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866-4652-94A0-04A5320A99E2}"/>
                </c:ext>
              </c:extLst>
            </c:dLbl>
            <c:dLbl>
              <c:idx val="5"/>
              <c:layout>
                <c:manualLayout>
                  <c:x val="-2.6563144862173291E-2"/>
                  <c:y val="-4.392827584818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866-4652-94A0-04A5320A99E2}"/>
                </c:ext>
              </c:extLst>
            </c:dLbl>
            <c:dLbl>
              <c:idx val="6"/>
              <c:layout>
                <c:manualLayout>
                  <c:x val="-2.4438093273199402E-2"/>
                  <c:y val="-4.792175547075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866-4652-94A0-04A5320A99E2}"/>
                </c:ext>
              </c:extLst>
            </c:dLbl>
            <c:dLbl>
              <c:idx val="7"/>
              <c:layout>
                <c:manualLayout>
                  <c:x val="-2.5500619067686331E-2"/>
                  <c:y val="-4.991849528203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866-4652-94A0-04A5320A99E2}"/>
                </c:ext>
              </c:extLst>
            </c:dLbl>
            <c:dLbl>
              <c:idx val="8"/>
              <c:layout>
                <c:manualLayout>
                  <c:x val="-2.337556747871249E-2"/>
                  <c:y val="-4.193153603690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866-4652-94A0-04A5320A99E2}"/>
                </c:ext>
              </c:extLst>
            </c:dLbl>
            <c:dLbl>
              <c:idx val="9"/>
              <c:layout>
                <c:manualLayout>
                  <c:x val="-2.5500619067686331E-2"/>
                  <c:y val="-4.1931536036908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866-4652-94A0-04A5320A99E2}"/>
                </c:ext>
              </c:extLst>
            </c:dLbl>
            <c:dLbl>
              <c:idx val="10"/>
              <c:layout>
                <c:manualLayout>
                  <c:x val="-2.2313041684225592E-2"/>
                  <c:y val="-4.5925015659471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866-4652-94A0-04A5320A99E2}"/>
                </c:ext>
              </c:extLst>
            </c:dLbl>
            <c:dLbl>
              <c:idx val="11"/>
              <c:layout>
                <c:manualLayout>
                  <c:x val="-2.4438093273199402E-2"/>
                  <c:y val="-4.7921755470752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866-4652-94A0-04A5320A99E2}"/>
                </c:ext>
              </c:extLst>
            </c:dLbl>
            <c:dLbl>
              <c:idx val="12"/>
              <c:layout>
                <c:manualLayout>
                  <c:x val="-2.4438093273199402E-2"/>
                  <c:y val="-4.9918495282034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66-4652-94A0-04A5320A99E2}"/>
                </c:ext>
              </c:extLst>
            </c:dLbl>
            <c:dLbl>
              <c:idx val="13"/>
              <c:layout>
                <c:manualLayout>
                  <c:x val="-2.4438093273199336E-2"/>
                  <c:y val="-4.5925015659471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66-4652-94A0-04A5320A99E2}"/>
                </c:ext>
              </c:extLst>
            </c:dLbl>
            <c:dLbl>
              <c:idx val="14"/>
              <c:layout>
                <c:manualLayout>
                  <c:x val="-2.6563144862173291E-2"/>
                  <c:y val="-4.5925015659471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66-4652-94A0-04A5320A99E2}"/>
                </c:ext>
              </c:extLst>
            </c:dLbl>
            <c:dLbl>
              <c:idx val="15"/>
              <c:layout>
                <c:manualLayout>
                  <c:x val="-2.6563144862173291E-2"/>
                  <c:y val="-4.792175547075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66-4652-94A0-04A5320A99E2}"/>
                </c:ext>
              </c:extLst>
            </c:dLbl>
            <c:dLbl>
              <c:idx val="16"/>
              <c:layout>
                <c:manualLayout>
                  <c:x val="-2.9750722245634038E-2"/>
                  <c:y val="-4.5925015659471186E-2"/>
                </c:manualLayout>
              </c:layout>
              <c:tx>
                <c:rich>
                  <a:bodyPr/>
                  <a:lstStyle/>
                  <a:p>
                    <a:r>
                      <a:rPr lang="en-US" dirty="0">
                        <a:solidFill>
                          <a:srgbClr val="C00000"/>
                        </a:solidFill>
                      </a:rPr>
                      <a:t>2</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E866-4652-94A0-04A5320A99E2}"/>
                </c:ext>
              </c:extLst>
            </c:dLbl>
            <c:dLbl>
              <c:idx val="17"/>
              <c:layout>
                <c:manualLayout>
                  <c:x val="-3.1875773834607948E-2"/>
                  <c:y val="-4.991849528203398E-2"/>
                </c:manualLayout>
              </c:layout>
              <c:tx>
                <c:rich>
                  <a:bodyPr/>
                  <a:lstStyle/>
                  <a:p>
                    <a:r>
                      <a:rPr lang="en-US" dirty="0">
                        <a:solidFill>
                          <a:srgbClr val="C00000"/>
                        </a:solidFill>
                      </a:rPr>
                      <a:t>2</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E866-4652-94A0-04A5320A99E2}"/>
                </c:ext>
              </c:extLst>
            </c:dLbl>
            <c:dLbl>
              <c:idx val="18"/>
              <c:layout>
                <c:manualLayout>
                  <c:x val="-1.0553945720389799E-2"/>
                  <c:y val="-6.9298060301256403E-2"/>
                </c:manualLayout>
              </c:layout>
              <c:tx>
                <c:rich>
                  <a:bodyPr/>
                  <a:lstStyle/>
                  <a:p>
                    <a:pPr>
                      <a:defRPr sz="3600" b="1">
                        <a:solidFill>
                          <a:srgbClr val="C00000"/>
                        </a:solidFill>
                      </a:defRPr>
                    </a:pPr>
                    <a:r>
                      <a:rPr lang="en-US" sz="3600" dirty="0">
                        <a:solidFill>
                          <a:srgbClr val="C00000"/>
                        </a:solidFill>
                      </a:rPr>
                      <a:t>2</a:t>
                    </a:r>
                    <a:r>
                      <a:rPr lang="ru-RU" sz="3600" dirty="0"/>
                      <a:t>,0</a:t>
                    </a:r>
                    <a:endParaRPr lang="en-US" sz="3600"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E866-4652-94A0-04A5320A99E2}"/>
                </c:ext>
              </c:extLst>
            </c:dLbl>
            <c:spPr>
              <a:noFill/>
              <a:ln>
                <a:noFill/>
              </a:ln>
              <a:effectLst/>
            </c:spPr>
            <c:txPr>
              <a:bodyPr/>
              <a:lstStyle/>
              <a:p>
                <a:pPr>
                  <a:defRPr sz="24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Лист1!$A$2:$A$20</c:f>
              <c:numCache>
                <c:formatCode>mmm/yy</c:formatCode>
                <c:ptCount val="19"/>
                <c:pt idx="0" formatCode="[$-F800]dddd\,\ mmmm\ dd\,\ yyyy">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numCache>
            </c:numRef>
          </c:cat>
          <c:val>
            <c:numRef>
              <c:f>Лист1!$C$2:$C$20</c:f>
              <c:numCache>
                <c:formatCode>General</c:formatCode>
                <c:ptCount val="19"/>
                <c:pt idx="0" formatCode="0">
                  <c:v>2</c:v>
                </c:pt>
                <c:pt idx="1">
                  <c:v>1.8</c:v>
                </c:pt>
                <c:pt idx="2">
                  <c:v>1.8</c:v>
                </c:pt>
                <c:pt idx="3">
                  <c:v>1.8</c:v>
                </c:pt>
                <c:pt idx="4">
                  <c:v>1.9000000000000001</c:v>
                </c:pt>
                <c:pt idx="5">
                  <c:v>1.9000000000000001</c:v>
                </c:pt>
                <c:pt idx="6">
                  <c:v>1.8</c:v>
                </c:pt>
                <c:pt idx="7">
                  <c:v>1.8</c:v>
                </c:pt>
                <c:pt idx="8">
                  <c:v>1.8</c:v>
                </c:pt>
                <c:pt idx="9">
                  <c:v>1.8</c:v>
                </c:pt>
                <c:pt idx="10">
                  <c:v>1.7</c:v>
                </c:pt>
                <c:pt idx="11">
                  <c:v>1.6</c:v>
                </c:pt>
                <c:pt idx="12">
                  <c:v>1.6</c:v>
                </c:pt>
                <c:pt idx="13">
                  <c:v>1.6</c:v>
                </c:pt>
                <c:pt idx="14">
                  <c:v>1.7</c:v>
                </c:pt>
                <c:pt idx="15">
                  <c:v>1.8</c:v>
                </c:pt>
                <c:pt idx="16">
                  <c:v>2</c:v>
                </c:pt>
                <c:pt idx="17">
                  <c:v>2</c:v>
                </c:pt>
                <c:pt idx="18">
                  <c:v>2</c:v>
                </c:pt>
              </c:numCache>
            </c:numRef>
          </c:val>
          <c:smooth val="0"/>
          <c:extLst>
            <c:ext xmlns:c16="http://schemas.microsoft.com/office/drawing/2014/chart" uri="{C3380CC4-5D6E-409C-BE32-E72D297353CC}">
              <c16:uniqueId val="{00000027-E866-4652-94A0-04A5320A99E2}"/>
            </c:ext>
          </c:extLst>
        </c:ser>
        <c:dLbls>
          <c:showLegendKey val="0"/>
          <c:showVal val="0"/>
          <c:showCatName val="0"/>
          <c:showSerName val="0"/>
          <c:showPercent val="0"/>
          <c:showBubbleSize val="0"/>
        </c:dLbls>
        <c:marker val="1"/>
        <c:smooth val="0"/>
        <c:axId val="188144640"/>
        <c:axId val="147084032"/>
      </c:lineChart>
      <c:dateAx>
        <c:axId val="188144640"/>
        <c:scaling>
          <c:orientation val="minMax"/>
        </c:scaling>
        <c:delete val="0"/>
        <c:axPos val="b"/>
        <c:numFmt formatCode="[$-F800]dddd\,\ mmmm\ dd\,\ yyyy" sourceLinked="1"/>
        <c:majorTickMark val="out"/>
        <c:minorTickMark val="none"/>
        <c:tickLblPos val="nextTo"/>
        <c:txPr>
          <a:bodyPr rot="-2700000" vert="horz"/>
          <a:lstStyle/>
          <a:p>
            <a:pPr>
              <a:defRPr sz="1400"/>
            </a:pPr>
            <a:endParaRPr lang="ru-RU"/>
          </a:p>
        </c:txPr>
        <c:crossAx val="147084032"/>
        <c:crosses val="autoZero"/>
        <c:auto val="1"/>
        <c:lblOffset val="100"/>
        <c:baseTimeUnit val="months"/>
      </c:dateAx>
      <c:valAx>
        <c:axId val="147084032"/>
        <c:scaling>
          <c:orientation val="minMax"/>
        </c:scaling>
        <c:delete val="0"/>
        <c:axPos val="l"/>
        <c:majorGridlines/>
        <c:numFmt formatCode="General" sourceLinked="1"/>
        <c:majorTickMark val="out"/>
        <c:minorTickMark val="none"/>
        <c:tickLblPos val="nextTo"/>
        <c:crossAx val="188144640"/>
        <c:crosses val="autoZero"/>
        <c:crossBetween val="between"/>
      </c:valAx>
    </c:plotArea>
    <c:legend>
      <c:legendPos val="t"/>
      <c:legendEntry>
        <c:idx val="0"/>
        <c:txPr>
          <a:bodyPr/>
          <a:lstStyle/>
          <a:p>
            <a:pPr>
              <a:defRPr sz="2200" b="1">
                <a:solidFill>
                  <a:srgbClr val="002060"/>
                </a:solidFill>
              </a:defRPr>
            </a:pPr>
            <a:endParaRPr lang="ru-RU"/>
          </a:p>
        </c:txPr>
      </c:legendEntry>
      <c:legendEntry>
        <c:idx val="1"/>
        <c:txPr>
          <a:bodyPr/>
          <a:lstStyle/>
          <a:p>
            <a:pPr>
              <a:defRPr sz="2200" b="1">
                <a:solidFill>
                  <a:schemeClr val="accent2"/>
                </a:solidFill>
              </a:defRPr>
            </a:pPr>
            <a:endParaRPr lang="ru-RU"/>
          </a:p>
        </c:txPr>
      </c:legendEntry>
      <c:layout>
        <c:manualLayout>
          <c:xMode val="edge"/>
          <c:yMode val="edge"/>
          <c:x val="1.5573226267914023E-2"/>
          <c:y val="1.3333333333333341E-2"/>
          <c:w val="0.96318674306887364"/>
          <c:h val="0.13416597907542471"/>
        </c:manualLayout>
      </c:layout>
      <c:overlay val="0"/>
      <c:txPr>
        <a:bodyPr/>
        <a:lstStyle/>
        <a:p>
          <a:pPr>
            <a:defRPr sz="2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22856517935282E-2"/>
          <c:y val="2.5706841239261469E-2"/>
          <c:w val="0.6946477471566056"/>
          <c:h val="0.89900369169155303"/>
        </c:manualLayout>
      </c:layout>
      <c:barChart>
        <c:barDir val="col"/>
        <c:grouping val="stacked"/>
        <c:varyColors val="0"/>
        <c:ser>
          <c:idx val="0"/>
          <c:order val="0"/>
          <c:tx>
            <c:strRef>
              <c:f>Лист1!$B$1</c:f>
              <c:strCache>
                <c:ptCount val="1"/>
                <c:pt idx="0">
                  <c:v>Численность работников, на которых распространяется действие соглашений и коллективных договоров, млн. чел.</c:v>
                </c:pt>
              </c:strCache>
            </c:strRef>
          </c:tx>
          <c:spPr>
            <a:solidFill>
              <a:srgbClr val="0099FF"/>
            </a:solidFill>
            <a:ln w="25400" cap="flat" cmpd="sng" algn="ctr">
              <a:noFill/>
              <a:prstDash val="solid"/>
            </a:ln>
            <a:effectLst/>
          </c:spPr>
          <c:invertIfNegative val="0"/>
          <c:dLbls>
            <c:dLbl>
              <c:idx val="2"/>
              <c:tx>
                <c:rich>
                  <a:bodyPr/>
                  <a:lstStyle/>
                  <a:p>
                    <a:r>
                      <a:rPr lang="ru-RU" dirty="0"/>
                      <a:t>16,8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7A8-4F45-9C50-73C70202A389}"/>
                </c:ext>
              </c:extLst>
            </c:dLbl>
            <c:dLbl>
              <c:idx val="7"/>
              <c:tx>
                <c:rich>
                  <a:bodyPr/>
                  <a:lstStyle/>
                  <a:p>
                    <a:r>
                      <a:rPr lang="en-US"/>
                      <a:t>1</a:t>
                    </a:r>
                    <a:r>
                      <a:rPr lang="ru-RU"/>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51-4E5F-B06E-2B9A22714E7F}"/>
                </c:ext>
              </c:extLst>
            </c:dLbl>
            <c:spPr>
              <a:noFill/>
              <a:ln>
                <a:noFill/>
              </a:ln>
              <a:effectLst/>
            </c:spPr>
            <c:txPr>
              <a:bodyPr wrap="square" lIns="38100" tIns="19050" rIns="38100" bIns="19050" anchor="ctr">
                <a:spAutoFit/>
              </a:bodyPr>
              <a:lstStyle/>
              <a:p>
                <a:pPr>
                  <a:defRPr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Лист1!$A$2:$A$5</c:f>
              <c:numCache>
                <c:formatCode>General</c:formatCode>
                <c:ptCount val="4"/>
                <c:pt idx="0">
                  <c:v>2019</c:v>
                </c:pt>
                <c:pt idx="1">
                  <c:v>2020</c:v>
                </c:pt>
                <c:pt idx="2">
                  <c:v>2021</c:v>
                </c:pt>
                <c:pt idx="3">
                  <c:v>2022</c:v>
                </c:pt>
              </c:numCache>
            </c:numRef>
          </c:cat>
          <c:val>
            <c:numRef>
              <c:f>Лист1!$B$2:$B$5</c:f>
              <c:numCache>
                <c:formatCode>General</c:formatCode>
                <c:ptCount val="4"/>
                <c:pt idx="0">
                  <c:v>17.5</c:v>
                </c:pt>
                <c:pt idx="1">
                  <c:v>17.2</c:v>
                </c:pt>
                <c:pt idx="2">
                  <c:v>16.8</c:v>
                </c:pt>
                <c:pt idx="3">
                  <c:v>16.7</c:v>
                </c:pt>
              </c:numCache>
            </c:numRef>
          </c:val>
          <c:extLst>
            <c:ext xmlns:c16="http://schemas.microsoft.com/office/drawing/2014/chart" uri="{C3380CC4-5D6E-409C-BE32-E72D297353CC}">
              <c16:uniqueId val="{00000000-4D7C-2C42-937D-834CE7FFFB91}"/>
            </c:ext>
          </c:extLst>
        </c:ser>
        <c:ser>
          <c:idx val="1"/>
          <c:order val="1"/>
          <c:tx>
            <c:strRef>
              <c:f>Лист1!$C$1</c:f>
              <c:strCache>
                <c:ptCount val="1"/>
                <c:pt idx="0">
                  <c:v>Численность списочного состава организаций без субъектов малого предпринимательства, млн. чел.</c:v>
                </c:pt>
              </c:strCache>
            </c:strRef>
          </c:tx>
          <c:spPr>
            <a:solidFill>
              <a:schemeClr val="accent3">
                <a:lumMod val="75000"/>
              </a:schemeClr>
            </a:solidFill>
          </c:spPr>
          <c:invertIfNegative val="0"/>
          <c:dLbls>
            <c:dLbl>
              <c:idx val="0"/>
              <c:layout>
                <c:manualLayout>
                  <c:x val="2.7777777777777887E-3"/>
                  <c:y val="-0.21165463096692971"/>
                </c:manualLayout>
              </c:layout>
              <c:tx>
                <c:rich>
                  <a:bodyPr/>
                  <a:lstStyle/>
                  <a:p>
                    <a:r>
                      <a:rPr lang="en-US" sz="2800" b="0" i="0" u="none" strike="noStrike" kern="1200" cap="all" spc="0" baseline="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mn-lt"/>
                        <a:ea typeface="+mn-ea"/>
                        <a:cs typeface="+mn-cs"/>
                      </a:rPr>
                      <a:t>3</a:t>
                    </a:r>
                    <a:r>
                      <a:rPr lang="ru-RU" sz="2800" b="0" i="0" u="none" strike="noStrike" kern="1200" cap="all" spc="0" baseline="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mn-lt"/>
                        <a:ea typeface="+mn-ea"/>
                        <a:cs typeface="+mn-cs"/>
                      </a:rPr>
                      <a:t>1,8</a:t>
                    </a:r>
                    <a:endParaRPr lang="en-US" sz="2800" b="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D7C-2C42-937D-834CE7FFFB91}"/>
                </c:ext>
              </c:extLst>
            </c:dLbl>
            <c:dLbl>
              <c:idx val="1"/>
              <c:layout>
                <c:manualLayout>
                  <c:x val="1.3888888888888928E-3"/>
                  <c:y val="-0.2152679331926087"/>
                </c:manualLayout>
              </c:layout>
              <c:tx>
                <c:rich>
                  <a:bodyPr/>
                  <a:lstStyle/>
                  <a:p>
                    <a:r>
                      <a:rPr lang="en-US" sz="2800" b="0" i="0" u="none" strike="noStrike" kern="1200" cap="all" spc="0" baseline="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mn-lt"/>
                        <a:ea typeface="+mn-ea"/>
                        <a:cs typeface="+mn-cs"/>
                      </a:rPr>
                      <a:t>32,</a:t>
                    </a:r>
                    <a:r>
                      <a:rPr lang="ru-RU" sz="2800" b="0" i="0" u="none" strike="noStrike" kern="1200" cap="all" spc="0" baseline="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mn-lt"/>
                        <a:ea typeface="+mn-ea"/>
                        <a:cs typeface="+mn-cs"/>
                      </a:rPr>
                      <a:t>1</a:t>
                    </a:r>
                    <a:endParaRPr lang="en-US" sz="2800" b="0" i="0" u="none" strike="noStrike" kern="1200" cap="all" spc="0" baseline="0"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mn-lt"/>
                      <a:ea typeface="+mn-ea"/>
                      <a:cs typeface="+mn-cs"/>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7C-2C42-937D-834CE7FFFB91}"/>
                </c:ext>
              </c:extLst>
            </c:dLbl>
            <c:dLbl>
              <c:idx val="2"/>
              <c:layout>
                <c:manualLayout>
                  <c:x val="1.3888888888888928E-3"/>
                  <c:y val="-0.21898751990519574"/>
                </c:manualLayout>
              </c:layout>
              <c:tx>
                <c:rich>
                  <a:bodyPr/>
                  <a:lstStyle/>
                  <a:p>
                    <a:r>
                      <a:rPr lang="en-US" dirty="0"/>
                      <a:t>3</a:t>
                    </a:r>
                    <a:r>
                      <a:rPr lang="ru-RU" dirty="0"/>
                      <a:t>2,2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FD5-CC4B-A7C3-3989DA8C0CB3}"/>
                </c:ext>
              </c:extLst>
            </c:dLbl>
            <c:dLbl>
              <c:idx val="3"/>
              <c:layout>
                <c:manualLayout>
                  <c:x val="0"/>
                  <c:y val="-0.21931544643187842"/>
                </c:manualLayout>
              </c:layout>
              <c:tx>
                <c:rich>
                  <a:bodyPr/>
                  <a:lstStyle/>
                  <a:p>
                    <a:r>
                      <a:rPr lang="en-US" dirty="0"/>
                      <a:t>3</a:t>
                    </a:r>
                    <a:r>
                      <a:rPr lang="ru-RU" dirty="0"/>
                      <a:t>2,3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7A8-4F45-9C50-73C70202A389}"/>
                </c:ext>
              </c:extLst>
            </c:dLbl>
            <c:dLbl>
              <c:idx val="4"/>
              <c:layout>
                <c:manualLayout>
                  <c:x val="0"/>
                  <c:y val="-0.23189298540083644"/>
                </c:manualLayout>
              </c:layout>
              <c:tx>
                <c:rich>
                  <a:bodyPr/>
                  <a:lstStyle/>
                  <a:p>
                    <a:r>
                      <a:rPr lang="en-US"/>
                      <a:t>31,8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7A8-4F45-9C50-73C70202A389}"/>
                </c:ext>
              </c:extLst>
            </c:dLbl>
            <c:dLbl>
              <c:idx val="5"/>
              <c:layout>
                <c:manualLayout>
                  <c:x val="-2.7777777777778304E-3"/>
                  <c:y val="-0.23626832474802306"/>
                </c:manualLayout>
              </c:layout>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8D-1F4E-96B5-58DAD07232E0}"/>
                </c:ext>
              </c:extLst>
            </c:dLbl>
            <c:dLbl>
              <c:idx val="6"/>
              <c:layout>
                <c:manualLayout>
                  <c:x val="0"/>
                  <c:y val="-0.23986223752916513"/>
                </c:manualLayout>
              </c:layout>
              <c:tx>
                <c:rich>
                  <a:bodyPr/>
                  <a:lstStyle/>
                  <a:p>
                    <a:r>
                      <a:rPr lang="en-US" dirty="0"/>
                      <a:t>32,2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89-BF4E-9104-BE7017439E3F}"/>
                </c:ext>
              </c:extLst>
            </c:dLbl>
            <c:dLbl>
              <c:idx val="7"/>
              <c:layout>
                <c:manualLayout>
                  <c:x val="2.7777777777778143E-3"/>
                  <c:y val="-0.2422138280931749"/>
                </c:manualLayout>
              </c:layout>
              <c:tx>
                <c:rich>
                  <a:bodyPr/>
                  <a:lstStyle/>
                  <a:p>
                    <a:r>
                      <a:rPr lang="en-US" dirty="0"/>
                      <a:t>31,4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E0-0342-A66D-92764F27F17E}"/>
                </c:ext>
              </c:extLst>
            </c:dLbl>
            <c:spPr>
              <a:noFill/>
              <a:ln>
                <a:noFill/>
              </a:ln>
              <a:effectLst/>
            </c:spPr>
            <c:txPr>
              <a:bodyPr wrap="square" lIns="38100" tIns="19050" rIns="38100" bIns="19050" anchor="ctr">
                <a:spAutoFit/>
              </a:bodyPr>
              <a:lstStyle/>
              <a:p>
                <a:pPr>
                  <a:defRPr sz="2800" b="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Лист1!$A$2:$A$5</c:f>
              <c:numCache>
                <c:formatCode>General</c:formatCode>
                <c:ptCount val="4"/>
                <c:pt idx="0">
                  <c:v>2019</c:v>
                </c:pt>
                <c:pt idx="1">
                  <c:v>2020</c:v>
                </c:pt>
                <c:pt idx="2">
                  <c:v>2021</c:v>
                </c:pt>
                <c:pt idx="3">
                  <c:v>2022</c:v>
                </c:pt>
              </c:numCache>
            </c:numRef>
          </c:cat>
          <c:val>
            <c:numRef>
              <c:f>Лист1!$C$2:$C$5</c:f>
              <c:numCache>
                <c:formatCode>General</c:formatCode>
                <c:ptCount val="4"/>
                <c:pt idx="0">
                  <c:v>14.3</c:v>
                </c:pt>
                <c:pt idx="1">
                  <c:v>14.9</c:v>
                </c:pt>
                <c:pt idx="2">
                  <c:v>15.4</c:v>
                </c:pt>
                <c:pt idx="3">
                  <c:v>15.6</c:v>
                </c:pt>
              </c:numCache>
            </c:numRef>
          </c:val>
          <c:extLst>
            <c:ext xmlns:c16="http://schemas.microsoft.com/office/drawing/2014/chart" uri="{C3380CC4-5D6E-409C-BE32-E72D297353CC}">
              <c16:uniqueId val="{00000003-4D7C-2C42-937D-834CE7FFFB91}"/>
            </c:ext>
          </c:extLst>
        </c:ser>
        <c:dLbls>
          <c:showLegendKey val="0"/>
          <c:showVal val="0"/>
          <c:showCatName val="0"/>
          <c:showSerName val="0"/>
          <c:showPercent val="0"/>
          <c:showBubbleSize val="0"/>
        </c:dLbls>
        <c:gapWidth val="150"/>
        <c:overlap val="100"/>
        <c:axId val="147433728"/>
        <c:axId val="147324928"/>
      </c:barChart>
      <c:catAx>
        <c:axId val="147433728"/>
        <c:scaling>
          <c:orientation val="minMax"/>
        </c:scaling>
        <c:delete val="0"/>
        <c:axPos val="b"/>
        <c:numFmt formatCode="General" sourceLinked="1"/>
        <c:majorTickMark val="out"/>
        <c:minorTickMark val="none"/>
        <c:tickLblPos val="nextTo"/>
        <c:txPr>
          <a:bodyPr/>
          <a:lstStyle/>
          <a:p>
            <a:pPr>
              <a:defRPr b="1"/>
            </a:pPr>
            <a:endParaRPr lang="ru-RU"/>
          </a:p>
        </c:txPr>
        <c:crossAx val="147324928"/>
        <c:crosses val="autoZero"/>
        <c:auto val="1"/>
        <c:lblAlgn val="ctr"/>
        <c:lblOffset val="100"/>
        <c:noMultiLvlLbl val="0"/>
      </c:catAx>
      <c:valAx>
        <c:axId val="147324928"/>
        <c:scaling>
          <c:orientation val="minMax"/>
          <c:max val="36"/>
          <c:min val="0"/>
        </c:scaling>
        <c:delete val="0"/>
        <c:axPos val="l"/>
        <c:majorGridlines/>
        <c:numFmt formatCode="General" sourceLinked="1"/>
        <c:majorTickMark val="out"/>
        <c:minorTickMark val="none"/>
        <c:tickLblPos val="nextTo"/>
        <c:crossAx val="147433728"/>
        <c:crosses val="autoZero"/>
        <c:crossBetween val="between"/>
      </c:valAx>
    </c:plotArea>
    <c:legend>
      <c:legendPos val="r"/>
      <c:layout>
        <c:manualLayout>
          <c:xMode val="edge"/>
          <c:yMode val="edge"/>
          <c:x val="0.75842508748906878"/>
          <c:y val="5.2420101470206995E-2"/>
          <c:w val="0.24050503062117262"/>
          <c:h val="0.86784931303929391"/>
        </c:manualLayout>
      </c:layout>
      <c:overlay val="0"/>
      <c:txPr>
        <a:bodyPr/>
        <a:lstStyle/>
        <a:p>
          <a:pPr>
            <a:defRPr sz="18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Столбец1</c:v>
                </c:pt>
              </c:strCache>
            </c:strRef>
          </c:tx>
          <c:spPr>
            <a:solidFill>
              <a:srgbClr val="0099FF"/>
            </a:solidFill>
          </c:spPr>
          <c:invertIfNegative val="0"/>
          <c:dLbls>
            <c:dLbl>
              <c:idx val="0"/>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08-4D37-928C-17256988A6F2}"/>
                </c:ext>
              </c:extLst>
            </c:dLbl>
            <c:dLbl>
              <c:idx val="1"/>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08-4D37-928C-17256988A6F2}"/>
                </c:ext>
              </c:extLst>
            </c:dLbl>
            <c:dLbl>
              <c:idx val="2"/>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08-4D37-928C-17256988A6F2}"/>
                </c:ext>
              </c:extLst>
            </c:dLbl>
            <c:dLbl>
              <c:idx val="3"/>
              <c:tx>
                <c:rich>
                  <a:bodyPr/>
                  <a:lstStyle/>
                  <a:p>
                    <a:r>
                      <a:rPr lang="ru-RU" dirty="0"/>
                      <a:t>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08-4D37-928C-17256988A6F2}"/>
                </c:ext>
              </c:extLst>
            </c:dLbl>
            <c:dLbl>
              <c:idx val="4"/>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08-4D37-928C-17256988A6F2}"/>
                </c:ext>
              </c:extLst>
            </c:dLbl>
            <c:dLbl>
              <c:idx val="5"/>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08-4D37-928C-17256988A6F2}"/>
                </c:ext>
              </c:extLst>
            </c:dLbl>
            <c:dLbl>
              <c:idx val="6"/>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08-4D37-928C-17256988A6F2}"/>
                </c:ext>
              </c:extLst>
            </c:dLbl>
            <c:dLbl>
              <c:idx val="7"/>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08-4D37-928C-17256988A6F2}"/>
                </c:ext>
              </c:extLst>
            </c:dLbl>
            <c:numFmt formatCode="#,##0.0" sourceLinked="0"/>
            <c:spPr>
              <a:noFill/>
              <a:ln>
                <a:noFill/>
              </a:ln>
              <a:effectLst/>
            </c:spPr>
            <c:txPr>
              <a:bodyPr/>
              <a:lstStyle/>
              <a:p>
                <a:pPr>
                  <a:defRPr sz="28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Профсоюз работников водного транспорта РФ</c:v>
                </c:pt>
                <c:pt idx="1">
                  <c:v>Нефтегазстройпрорфсоюз России</c:v>
                </c:pt>
                <c:pt idx="2">
                  <c:v>Роспрофром</c:v>
                </c:pt>
                <c:pt idx="3">
                  <c:v>Профсоюз работников госучреждений и общественного обслуживания РФ</c:v>
                </c:pt>
              </c:strCache>
            </c:strRef>
          </c:cat>
          <c:val>
            <c:numRef>
              <c:f>Лист1!$B$2:$B$5</c:f>
              <c:numCache>
                <c:formatCode>General</c:formatCode>
                <c:ptCount val="4"/>
                <c:pt idx="0">
                  <c:v>3</c:v>
                </c:pt>
                <c:pt idx="1">
                  <c:v>3</c:v>
                </c:pt>
                <c:pt idx="2">
                  <c:v>4</c:v>
                </c:pt>
                <c:pt idx="3">
                  <c:v>11</c:v>
                </c:pt>
              </c:numCache>
            </c:numRef>
          </c:val>
          <c:extLst>
            <c:ext xmlns:c16="http://schemas.microsoft.com/office/drawing/2014/chart" uri="{C3380CC4-5D6E-409C-BE32-E72D297353CC}">
              <c16:uniqueId val="{00000000-1221-F74E-8936-193DBFF71EA4}"/>
            </c:ext>
          </c:extLst>
        </c:ser>
        <c:dLbls>
          <c:showLegendKey val="0"/>
          <c:showVal val="0"/>
          <c:showCatName val="0"/>
          <c:showSerName val="0"/>
          <c:showPercent val="0"/>
          <c:showBubbleSize val="0"/>
        </c:dLbls>
        <c:gapWidth val="150"/>
        <c:axId val="147458304"/>
        <c:axId val="147456768"/>
      </c:barChart>
      <c:valAx>
        <c:axId val="147456768"/>
        <c:scaling>
          <c:orientation val="minMax"/>
        </c:scaling>
        <c:delete val="0"/>
        <c:axPos val="b"/>
        <c:majorGridlines/>
        <c:numFmt formatCode="General" sourceLinked="1"/>
        <c:majorTickMark val="out"/>
        <c:minorTickMark val="none"/>
        <c:tickLblPos val="nextTo"/>
        <c:crossAx val="147458304"/>
        <c:crosses val="autoZero"/>
        <c:crossBetween val="between"/>
      </c:valAx>
      <c:catAx>
        <c:axId val="147458304"/>
        <c:scaling>
          <c:orientation val="minMax"/>
        </c:scaling>
        <c:delete val="0"/>
        <c:axPos val="l"/>
        <c:numFmt formatCode="General" sourceLinked="0"/>
        <c:majorTickMark val="out"/>
        <c:minorTickMark val="none"/>
        <c:tickLblPos val="nextTo"/>
        <c:crossAx val="147456768"/>
        <c:crosses val="autoZero"/>
        <c:auto val="1"/>
        <c:lblAlgn val="ctr"/>
        <c:lblOffset val="100"/>
        <c:noMultiLvlLbl val="0"/>
      </c:catAx>
    </c:plotArea>
    <c:plotVisOnly val="1"/>
    <c:dispBlanksAs val="gap"/>
    <c:showDLblsOverMax val="0"/>
  </c:chart>
  <c:txPr>
    <a:bodyPr/>
    <a:lstStyle/>
    <a:p>
      <a:pPr>
        <a:defRPr sz="16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Столбец1</c:v>
                </c:pt>
              </c:strCache>
            </c:strRef>
          </c:tx>
          <c:spPr>
            <a:solidFill>
              <a:srgbClr val="0099FF"/>
            </a:solidFill>
          </c:spPr>
          <c:invertIfNegative val="0"/>
          <c:dLbls>
            <c:dLbl>
              <c:idx val="0"/>
              <c:tx>
                <c:rich>
                  <a:bodyPr/>
                  <a:lstStyle/>
                  <a:p>
                    <a:r>
                      <a:rPr lang="ru-RU" dirty="0"/>
                      <a:t>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08-4D37-928C-17256988A6F2}"/>
                </c:ext>
              </c:extLst>
            </c:dLbl>
            <c:dLbl>
              <c:idx val="1"/>
              <c:tx>
                <c:rich>
                  <a:bodyPr/>
                  <a:lstStyle/>
                  <a:p>
                    <a:r>
                      <a:rPr lang="ru-RU" dirty="0"/>
                      <a:t>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08-4D37-928C-17256988A6F2}"/>
                </c:ext>
              </c:extLst>
            </c:dLbl>
            <c:dLbl>
              <c:idx val="2"/>
              <c:tx>
                <c:rich>
                  <a:bodyPr/>
                  <a:lstStyle/>
                  <a:p>
                    <a:r>
                      <a:rPr lang="ru-RU" dirty="0"/>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08-4D37-928C-17256988A6F2}"/>
                </c:ext>
              </c:extLst>
            </c:dLbl>
            <c:dLbl>
              <c:idx val="3"/>
              <c:tx>
                <c:rich>
                  <a:bodyPr/>
                  <a:lstStyle/>
                  <a:p>
                    <a:r>
                      <a:rPr lang="ru-RU" dirty="0"/>
                      <a:t>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08-4D37-928C-17256988A6F2}"/>
                </c:ext>
              </c:extLst>
            </c:dLbl>
            <c:dLbl>
              <c:idx val="4"/>
              <c:tx>
                <c:rich>
                  <a:bodyPr/>
                  <a:lstStyle/>
                  <a:p>
                    <a:r>
                      <a:rPr lang="en-US" dirty="0"/>
                      <a:t>1</a:t>
                    </a:r>
                    <a:r>
                      <a:rPr lang="ru-RU" dirty="0"/>
                      <a:t>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08-4D37-928C-17256988A6F2}"/>
                </c:ext>
              </c:extLst>
            </c:dLbl>
            <c:dLbl>
              <c:idx val="5"/>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08-4D37-928C-17256988A6F2}"/>
                </c:ext>
              </c:extLst>
            </c:dLbl>
            <c:dLbl>
              <c:idx val="6"/>
              <c:tx>
                <c:rich>
                  <a:bodyPr/>
                  <a:lstStyle/>
                  <a:p>
                    <a:r>
                      <a:rPr lang="ru-RU" dirty="0"/>
                      <a:t>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08-4D37-928C-17256988A6F2}"/>
                </c:ext>
              </c:extLst>
            </c:dLbl>
            <c:dLbl>
              <c:idx val="7"/>
              <c:tx>
                <c:rich>
                  <a:bodyPr/>
                  <a:lstStyle/>
                  <a:p>
                    <a:r>
                      <a:rPr lang="ru-RU" dirty="0"/>
                      <a:t>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08-4D37-928C-17256988A6F2}"/>
                </c:ext>
              </c:extLst>
            </c:dLbl>
            <c:numFmt formatCode="#,##0.0" sourceLinked="0"/>
            <c:spPr>
              <a:noFill/>
              <a:ln>
                <a:noFill/>
              </a:ln>
              <a:effectLst/>
            </c:spPr>
            <c:txPr>
              <a:bodyPr/>
              <a:lstStyle/>
              <a:p>
                <a:pPr>
                  <a:defRPr sz="28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Лист1!$A$2:$A$9</c:f>
              <c:strCache>
                <c:ptCount val="8"/>
                <c:pt idx="0">
                  <c:v>Республика Дагестан (СКФО)</c:v>
                </c:pt>
                <c:pt idx="1">
                  <c:v>Иркутская обл. (СФО)</c:v>
                </c:pt>
                <c:pt idx="2">
                  <c:v>Сахалинская обл. (ДФО)</c:v>
                </c:pt>
                <c:pt idx="3">
                  <c:v>Санкт-Петербург (СЗФО)</c:v>
                </c:pt>
                <c:pt idx="4">
                  <c:v>Республика Мордовия (ПФО)</c:v>
                </c:pt>
                <c:pt idx="5">
                  <c:v>Челябинская обл. (УФО)</c:v>
                </c:pt>
                <c:pt idx="6">
                  <c:v>Краснодасркий край (ЮФО)</c:v>
                </c:pt>
                <c:pt idx="7">
                  <c:v>Липецкая обл. (ЦФО)</c:v>
                </c:pt>
              </c:strCache>
            </c:strRef>
          </c:cat>
          <c:val>
            <c:numRef>
              <c:f>Лист1!$B$2:$B$9</c:f>
              <c:numCache>
                <c:formatCode>General</c:formatCode>
                <c:ptCount val="8"/>
                <c:pt idx="0">
                  <c:v>2</c:v>
                </c:pt>
                <c:pt idx="1">
                  <c:v>4</c:v>
                </c:pt>
                <c:pt idx="2">
                  <c:v>10</c:v>
                </c:pt>
                <c:pt idx="3">
                  <c:v>6</c:v>
                </c:pt>
                <c:pt idx="4">
                  <c:v>16</c:v>
                </c:pt>
                <c:pt idx="5">
                  <c:v>6</c:v>
                </c:pt>
                <c:pt idx="6">
                  <c:v>6</c:v>
                </c:pt>
                <c:pt idx="7">
                  <c:v>5</c:v>
                </c:pt>
              </c:numCache>
            </c:numRef>
          </c:val>
          <c:extLst>
            <c:ext xmlns:c16="http://schemas.microsoft.com/office/drawing/2014/chart" uri="{C3380CC4-5D6E-409C-BE32-E72D297353CC}">
              <c16:uniqueId val="{00000000-1221-F74E-8936-193DBFF71EA4}"/>
            </c:ext>
          </c:extLst>
        </c:ser>
        <c:dLbls>
          <c:showLegendKey val="0"/>
          <c:showVal val="0"/>
          <c:showCatName val="0"/>
          <c:showSerName val="0"/>
          <c:showPercent val="0"/>
          <c:showBubbleSize val="0"/>
        </c:dLbls>
        <c:gapWidth val="150"/>
        <c:axId val="147606144"/>
        <c:axId val="147604608"/>
      </c:barChart>
      <c:valAx>
        <c:axId val="147604608"/>
        <c:scaling>
          <c:orientation val="minMax"/>
        </c:scaling>
        <c:delete val="0"/>
        <c:axPos val="b"/>
        <c:majorGridlines/>
        <c:numFmt formatCode="General" sourceLinked="1"/>
        <c:majorTickMark val="out"/>
        <c:minorTickMark val="none"/>
        <c:tickLblPos val="nextTo"/>
        <c:crossAx val="147606144"/>
        <c:crosses val="autoZero"/>
        <c:crossBetween val="between"/>
      </c:valAx>
      <c:catAx>
        <c:axId val="147606144"/>
        <c:scaling>
          <c:orientation val="minMax"/>
        </c:scaling>
        <c:delete val="0"/>
        <c:axPos val="l"/>
        <c:numFmt formatCode="General" sourceLinked="0"/>
        <c:majorTickMark val="out"/>
        <c:minorTickMark val="none"/>
        <c:tickLblPos val="nextTo"/>
        <c:crossAx val="147604608"/>
        <c:crosses val="autoZero"/>
        <c:auto val="1"/>
        <c:lblAlgn val="ctr"/>
        <c:lblOffset val="100"/>
        <c:noMultiLvlLbl val="0"/>
      </c:catAx>
    </c:plotArea>
    <c:plotVisOnly val="1"/>
    <c:dispBlanksAs val="gap"/>
    <c:showDLblsOverMax val="0"/>
  </c:chart>
  <c:txPr>
    <a:bodyPr/>
    <a:lstStyle/>
    <a:p>
      <a:pPr>
        <a:defRPr sz="16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105,2</c:v>
                </c:pt>
              </c:strCache>
            </c:strRef>
          </c:tx>
          <c:spPr>
            <a:solidFill>
              <a:schemeClr val="accent1"/>
            </a:solidFill>
            <a:ln>
              <a:noFill/>
            </a:ln>
            <a:effectLst/>
          </c:spPr>
          <c:invertIfNegative val="0"/>
          <c:dPt>
            <c:idx val="1"/>
            <c:invertIfNegative val="0"/>
            <c:bubble3D val="0"/>
            <c:spPr>
              <a:solidFill>
                <a:srgbClr val="FFFF00"/>
              </a:solidFill>
              <a:ln>
                <a:noFill/>
              </a:ln>
              <a:effectLst/>
            </c:spPr>
            <c:extLst>
              <c:ext xmlns:c16="http://schemas.microsoft.com/office/drawing/2014/chart" uri="{C3380CC4-5D6E-409C-BE32-E72D297353CC}">
                <c16:uniqueId val="{00000000-7B30-455A-87D2-308DA2EAAE53}"/>
              </c:ext>
            </c:extLst>
          </c:dPt>
          <c:dPt>
            <c:idx val="3"/>
            <c:invertIfNegative val="0"/>
            <c:bubble3D val="0"/>
            <c:spPr>
              <a:solidFill>
                <a:srgbClr val="92D050"/>
              </a:solidFill>
              <a:ln>
                <a:noFill/>
              </a:ln>
              <a:effectLst/>
            </c:spPr>
            <c:extLst>
              <c:ext xmlns:c16="http://schemas.microsoft.com/office/drawing/2014/chart" uri="{C3380CC4-5D6E-409C-BE32-E72D297353CC}">
                <c16:uniqueId val="{00000001-7B30-455A-87D2-308DA2EAAE53}"/>
              </c:ext>
            </c:extLst>
          </c:dPt>
          <c:dPt>
            <c:idx val="4"/>
            <c:invertIfNegative val="0"/>
            <c:bubble3D val="0"/>
            <c:spPr>
              <a:solidFill>
                <a:srgbClr val="FFFF00"/>
              </a:solidFill>
              <a:ln>
                <a:solidFill>
                  <a:srgbClr val="FFFF00"/>
                </a:solidFill>
              </a:ln>
              <a:effectLst/>
            </c:spPr>
            <c:extLst>
              <c:ext xmlns:c16="http://schemas.microsoft.com/office/drawing/2014/chart" uri="{C3380CC4-5D6E-409C-BE32-E72D297353CC}">
                <c16:uniqueId val="{00000002-7B30-455A-87D2-308DA2EAAE53}"/>
              </c:ext>
            </c:extLst>
          </c:dPt>
          <c:dPt>
            <c:idx val="5"/>
            <c:invertIfNegative val="0"/>
            <c:bubble3D val="0"/>
            <c:spPr>
              <a:solidFill>
                <a:srgbClr val="92D050"/>
              </a:solidFill>
              <a:ln>
                <a:noFill/>
              </a:ln>
              <a:effectLst/>
            </c:spPr>
            <c:extLst>
              <c:ext xmlns:c16="http://schemas.microsoft.com/office/drawing/2014/chart" uri="{C3380CC4-5D6E-409C-BE32-E72D297353CC}">
                <c16:uniqueId val="{00000003-7B30-455A-87D2-308DA2EAAE53}"/>
              </c:ext>
            </c:extLst>
          </c:dPt>
          <c:dPt>
            <c:idx val="6"/>
            <c:invertIfNegative val="0"/>
            <c:bubble3D val="0"/>
            <c:spPr>
              <a:solidFill>
                <a:srgbClr val="FFFF00"/>
              </a:solidFill>
              <a:ln>
                <a:noFill/>
              </a:ln>
              <a:effectLst/>
            </c:spPr>
            <c:extLst>
              <c:ext xmlns:c16="http://schemas.microsoft.com/office/drawing/2014/chart" uri="{C3380CC4-5D6E-409C-BE32-E72D297353CC}">
                <c16:uniqueId val="{00000004-7B30-455A-87D2-308DA2EAAE53}"/>
              </c:ext>
            </c:extLst>
          </c:dPt>
          <c:dLbls>
            <c:dLbl>
              <c:idx val="1"/>
              <c:layout>
                <c:manualLayout>
                  <c:x val="0"/>
                  <c:y val="1.8520129825624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30-455A-87D2-308DA2EAAE53}"/>
                </c:ext>
              </c:extLst>
            </c:dLbl>
            <c:dLbl>
              <c:idx val="3"/>
              <c:layout>
                <c:manualLayout>
                  <c:x val="0"/>
                  <c:y val="-6.1733766085413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30-455A-87D2-308DA2EAAE53}"/>
                </c:ext>
              </c:extLst>
            </c:dLbl>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2021</c:v>
                </c:pt>
                <c:pt idx="1">
                  <c:v>2022*</c:v>
                </c:pt>
                <c:pt idx="2">
                  <c:v>2022</c:v>
                </c:pt>
                <c:pt idx="3">
                  <c:v>7 мес. 2023</c:v>
                </c:pt>
                <c:pt idx="4">
                  <c:v>2023*</c:v>
                </c:pt>
              </c:strCache>
            </c:strRef>
          </c:cat>
          <c:val>
            <c:numRef>
              <c:f>Лист1!$B$2:$B$6</c:f>
              <c:numCache>
                <c:formatCode>General</c:formatCode>
                <c:ptCount val="5"/>
                <c:pt idx="0">
                  <c:v>106.3</c:v>
                </c:pt>
                <c:pt idx="1">
                  <c:v>95.8</c:v>
                </c:pt>
                <c:pt idx="2">
                  <c:v>99.4</c:v>
                </c:pt>
                <c:pt idx="3">
                  <c:v>102.6</c:v>
                </c:pt>
                <c:pt idx="4">
                  <c:v>102</c:v>
                </c:pt>
              </c:numCache>
            </c:numRef>
          </c:val>
          <c:extLst>
            <c:ext xmlns:c16="http://schemas.microsoft.com/office/drawing/2014/chart" uri="{C3380CC4-5D6E-409C-BE32-E72D297353CC}">
              <c16:uniqueId val="{00000000-EC38-9349-A950-D508582E0F11}"/>
            </c:ext>
          </c:extLst>
        </c:ser>
        <c:dLbls>
          <c:showLegendKey val="0"/>
          <c:showVal val="0"/>
          <c:showCatName val="0"/>
          <c:showSerName val="0"/>
          <c:showPercent val="0"/>
          <c:showBubbleSize val="0"/>
        </c:dLbls>
        <c:gapWidth val="150"/>
        <c:axId val="61876096"/>
        <c:axId val="61877632"/>
      </c:barChart>
      <c:catAx>
        <c:axId val="6187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61877632"/>
        <c:crosses val="autoZero"/>
        <c:auto val="1"/>
        <c:lblAlgn val="ctr"/>
        <c:lblOffset val="100"/>
        <c:noMultiLvlLbl val="0"/>
      </c:catAx>
      <c:valAx>
        <c:axId val="61877632"/>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6187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105,2</c:v>
                </c:pt>
              </c:strCache>
            </c:strRef>
          </c:tx>
          <c:spPr>
            <a:solidFill>
              <a:schemeClr val="accent1"/>
            </a:solidFill>
            <a:ln>
              <a:solidFill>
                <a:srgbClr val="FFFF00"/>
              </a:solidFill>
            </a:ln>
            <a:effectLst/>
          </c:spPr>
          <c:invertIfNegative val="0"/>
          <c:dPt>
            <c:idx val="1"/>
            <c:invertIfNegative val="0"/>
            <c:bubble3D val="0"/>
            <c:spPr>
              <a:solidFill>
                <a:srgbClr val="FFFF00"/>
              </a:solidFill>
              <a:ln>
                <a:solidFill>
                  <a:srgbClr val="FFFF00"/>
                </a:solidFill>
              </a:ln>
              <a:effectLst/>
            </c:spPr>
            <c:extLst>
              <c:ext xmlns:c16="http://schemas.microsoft.com/office/drawing/2014/chart" uri="{C3380CC4-5D6E-409C-BE32-E72D297353CC}">
                <c16:uniqueId val="{00000000-6A27-4741-A664-E2EB7F9767F9}"/>
              </c:ext>
            </c:extLst>
          </c:dPt>
          <c:dPt>
            <c:idx val="3"/>
            <c:invertIfNegative val="0"/>
            <c:bubble3D val="0"/>
            <c:spPr>
              <a:solidFill>
                <a:srgbClr val="92D050"/>
              </a:solidFill>
              <a:ln>
                <a:solidFill>
                  <a:srgbClr val="00B050"/>
                </a:solidFill>
              </a:ln>
              <a:effectLst/>
            </c:spPr>
            <c:extLst>
              <c:ext xmlns:c16="http://schemas.microsoft.com/office/drawing/2014/chart" uri="{C3380CC4-5D6E-409C-BE32-E72D297353CC}">
                <c16:uniqueId val="{00000001-6A27-4741-A664-E2EB7F9767F9}"/>
              </c:ext>
            </c:extLst>
          </c:dPt>
          <c:dPt>
            <c:idx val="4"/>
            <c:invertIfNegative val="0"/>
            <c:bubble3D val="0"/>
            <c:spPr>
              <a:solidFill>
                <a:srgbClr val="FFFF00"/>
              </a:solidFill>
              <a:ln>
                <a:solidFill>
                  <a:srgbClr val="FFFF00"/>
                </a:solidFill>
              </a:ln>
              <a:effectLst/>
            </c:spPr>
            <c:extLst>
              <c:ext xmlns:c16="http://schemas.microsoft.com/office/drawing/2014/chart" uri="{C3380CC4-5D6E-409C-BE32-E72D297353CC}">
                <c16:uniqueId val="{00000002-6A27-4741-A664-E2EB7F9767F9}"/>
              </c:ext>
            </c:extLst>
          </c:dPt>
          <c:dPt>
            <c:idx val="5"/>
            <c:invertIfNegative val="0"/>
            <c:bubble3D val="0"/>
            <c:spPr>
              <a:solidFill>
                <a:srgbClr val="92D050"/>
              </a:solidFill>
              <a:ln>
                <a:solidFill>
                  <a:srgbClr val="FFFF00"/>
                </a:solidFill>
              </a:ln>
              <a:effectLst/>
            </c:spPr>
            <c:extLst>
              <c:ext xmlns:c16="http://schemas.microsoft.com/office/drawing/2014/chart" uri="{C3380CC4-5D6E-409C-BE32-E72D297353CC}">
                <c16:uniqueId val="{00000003-6A27-4741-A664-E2EB7F9767F9}"/>
              </c:ext>
            </c:extLst>
          </c:dPt>
          <c:dPt>
            <c:idx val="6"/>
            <c:invertIfNegative val="0"/>
            <c:bubble3D val="0"/>
            <c:spPr>
              <a:solidFill>
                <a:srgbClr val="FFFF00"/>
              </a:solidFill>
              <a:ln>
                <a:solidFill>
                  <a:srgbClr val="FFFF00"/>
                </a:solidFill>
              </a:ln>
              <a:effectLst/>
            </c:spPr>
            <c:extLst>
              <c:ext xmlns:c16="http://schemas.microsoft.com/office/drawing/2014/chart" uri="{C3380CC4-5D6E-409C-BE32-E72D297353CC}">
                <c16:uniqueId val="{00000004-6A27-4741-A664-E2EB7F9767F9}"/>
              </c:ext>
            </c:extLst>
          </c:dPt>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2021</c:v>
                </c:pt>
                <c:pt idx="1">
                  <c:v>2022*</c:v>
                </c:pt>
                <c:pt idx="2">
                  <c:v>2022</c:v>
                </c:pt>
                <c:pt idx="3">
                  <c:v>п/год. 2023</c:v>
                </c:pt>
                <c:pt idx="4">
                  <c:v>2023*</c:v>
                </c:pt>
              </c:strCache>
            </c:strRef>
          </c:cat>
          <c:val>
            <c:numRef>
              <c:f>Лист1!$B$2:$B$6</c:f>
              <c:numCache>
                <c:formatCode>General</c:formatCode>
                <c:ptCount val="5"/>
                <c:pt idx="0">
                  <c:v>108.6</c:v>
                </c:pt>
                <c:pt idx="1">
                  <c:v>80.599999999999994</c:v>
                </c:pt>
                <c:pt idx="2">
                  <c:v>104.6</c:v>
                </c:pt>
                <c:pt idx="3">
                  <c:v>107.6</c:v>
                </c:pt>
                <c:pt idx="4">
                  <c:v>100.5</c:v>
                </c:pt>
              </c:numCache>
            </c:numRef>
          </c:val>
          <c:extLst>
            <c:ext xmlns:c16="http://schemas.microsoft.com/office/drawing/2014/chart" uri="{C3380CC4-5D6E-409C-BE32-E72D297353CC}">
              <c16:uniqueId val="{00000000-EC38-9349-A950-D508582E0F11}"/>
            </c:ext>
          </c:extLst>
        </c:ser>
        <c:dLbls>
          <c:showLegendKey val="0"/>
          <c:showVal val="0"/>
          <c:showCatName val="0"/>
          <c:showSerName val="0"/>
          <c:showPercent val="0"/>
          <c:showBubbleSize val="0"/>
        </c:dLbls>
        <c:gapWidth val="150"/>
        <c:axId val="119523200"/>
        <c:axId val="119524736"/>
      </c:barChart>
      <c:catAx>
        <c:axId val="11952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19524736"/>
        <c:crosses val="autoZero"/>
        <c:auto val="1"/>
        <c:lblAlgn val="ctr"/>
        <c:lblOffset val="100"/>
        <c:noMultiLvlLbl val="0"/>
      </c:catAx>
      <c:valAx>
        <c:axId val="119524736"/>
        <c:scaling>
          <c:orientation val="minMax"/>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1952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105,2</c:v>
                </c:pt>
              </c:strCache>
            </c:strRef>
          </c:tx>
          <c:spPr>
            <a:solidFill>
              <a:schemeClr val="accent1"/>
            </a:solidFill>
            <a:ln>
              <a:noFill/>
            </a:ln>
            <a:effectLst/>
          </c:spPr>
          <c:invertIfNegative val="0"/>
          <c:dPt>
            <c:idx val="3"/>
            <c:invertIfNegative val="0"/>
            <c:bubble3D val="0"/>
            <c:spPr>
              <a:solidFill>
                <a:srgbClr val="FFFF00"/>
              </a:solidFill>
              <a:ln>
                <a:noFill/>
              </a:ln>
              <a:effectLst/>
            </c:spPr>
            <c:extLst>
              <c:ext xmlns:c16="http://schemas.microsoft.com/office/drawing/2014/chart" uri="{C3380CC4-5D6E-409C-BE32-E72D297353CC}">
                <c16:uniqueId val="{00000000-CB1C-4E51-AE4C-CCEAD7514A56}"/>
              </c:ext>
            </c:extLst>
          </c:dPt>
          <c:dPt>
            <c:idx val="5"/>
            <c:invertIfNegative val="0"/>
            <c:bubble3D val="0"/>
            <c:spPr>
              <a:solidFill>
                <a:srgbClr val="92D050"/>
              </a:solidFill>
              <a:ln>
                <a:noFill/>
              </a:ln>
              <a:effectLst/>
            </c:spPr>
            <c:extLst>
              <c:ext xmlns:c16="http://schemas.microsoft.com/office/drawing/2014/chart" uri="{C3380CC4-5D6E-409C-BE32-E72D297353CC}">
                <c16:uniqueId val="{00000001-CB1C-4E51-AE4C-CCEAD7514A56}"/>
              </c:ext>
            </c:extLst>
          </c:dPt>
          <c:dPt>
            <c:idx val="6"/>
            <c:invertIfNegative val="0"/>
            <c:bubble3D val="0"/>
            <c:spPr>
              <a:solidFill>
                <a:srgbClr val="FFFF00"/>
              </a:solidFill>
              <a:ln>
                <a:noFill/>
              </a:ln>
              <a:effectLst/>
            </c:spPr>
            <c:extLst>
              <c:ext xmlns:c16="http://schemas.microsoft.com/office/drawing/2014/chart" uri="{C3380CC4-5D6E-409C-BE32-E72D297353CC}">
                <c16:uniqueId val="{00000002-CB1C-4E51-AE4C-CCEAD7514A56}"/>
              </c:ext>
            </c:extLst>
          </c:dPt>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2019</c:v>
                </c:pt>
                <c:pt idx="1">
                  <c:v>2020</c:v>
                </c:pt>
                <c:pt idx="2">
                  <c:v>2021</c:v>
                </c:pt>
                <c:pt idx="3">
                  <c:v>2022*</c:v>
                </c:pt>
                <c:pt idx="4">
                  <c:v>2022</c:v>
                </c:pt>
                <c:pt idx="5">
                  <c:v>авг.(г/г) 2023</c:v>
                </c:pt>
                <c:pt idx="6">
                  <c:v>2023*</c:v>
                </c:pt>
              </c:strCache>
            </c:strRef>
          </c:cat>
          <c:val>
            <c:numRef>
              <c:f>Лист1!$B$2:$B$8</c:f>
              <c:numCache>
                <c:formatCode>General</c:formatCode>
                <c:ptCount val="7"/>
                <c:pt idx="0">
                  <c:v>103</c:v>
                </c:pt>
                <c:pt idx="1">
                  <c:v>104.9</c:v>
                </c:pt>
                <c:pt idx="2">
                  <c:v>108.4</c:v>
                </c:pt>
                <c:pt idx="3">
                  <c:v>117.5</c:v>
                </c:pt>
                <c:pt idx="4">
                  <c:v>111.9</c:v>
                </c:pt>
                <c:pt idx="5">
                  <c:v>105.14999999999999</c:v>
                </c:pt>
                <c:pt idx="6">
                  <c:v>105.3</c:v>
                </c:pt>
              </c:numCache>
            </c:numRef>
          </c:val>
          <c:extLst>
            <c:ext xmlns:c16="http://schemas.microsoft.com/office/drawing/2014/chart" uri="{C3380CC4-5D6E-409C-BE32-E72D297353CC}">
              <c16:uniqueId val="{00000000-EC38-9349-A950-D508582E0F11}"/>
            </c:ext>
          </c:extLst>
        </c:ser>
        <c:dLbls>
          <c:showLegendKey val="0"/>
          <c:showVal val="0"/>
          <c:showCatName val="0"/>
          <c:showSerName val="0"/>
          <c:showPercent val="0"/>
          <c:showBubbleSize val="0"/>
        </c:dLbls>
        <c:gapWidth val="150"/>
        <c:axId val="174520192"/>
        <c:axId val="174521728"/>
      </c:barChart>
      <c:catAx>
        <c:axId val="17452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74521728"/>
        <c:crosses val="autoZero"/>
        <c:auto val="1"/>
        <c:lblAlgn val="ctr"/>
        <c:lblOffset val="100"/>
        <c:noMultiLvlLbl val="0"/>
      </c:catAx>
      <c:valAx>
        <c:axId val="17452172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7452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1"/>
            <c:invertIfNegative val="0"/>
            <c:bubble3D val="0"/>
            <c:spPr>
              <a:solidFill>
                <a:srgbClr val="FFFF00"/>
              </a:solidFill>
              <a:ln>
                <a:noFill/>
              </a:ln>
              <a:effectLst/>
            </c:spPr>
            <c:extLst>
              <c:ext xmlns:c16="http://schemas.microsoft.com/office/drawing/2014/chart" uri="{C3380CC4-5D6E-409C-BE32-E72D297353CC}">
                <c16:uniqueId val="{00000000-FE5F-49B8-B384-901FD43B1B55}"/>
              </c:ext>
            </c:extLst>
          </c:dPt>
          <c:dPt>
            <c:idx val="2"/>
            <c:invertIfNegative val="0"/>
            <c:bubble3D val="0"/>
            <c:extLst>
              <c:ext xmlns:c16="http://schemas.microsoft.com/office/drawing/2014/chart" uri="{C3380CC4-5D6E-409C-BE32-E72D297353CC}">
                <c16:uniqueId val="{00000001-FE5F-49B8-B384-901FD43B1B55}"/>
              </c:ext>
            </c:extLst>
          </c:dPt>
          <c:dPt>
            <c:idx val="3"/>
            <c:invertIfNegative val="0"/>
            <c:bubble3D val="0"/>
            <c:spPr>
              <a:solidFill>
                <a:srgbClr val="92D050"/>
              </a:solidFill>
              <a:ln>
                <a:noFill/>
              </a:ln>
              <a:effectLst/>
            </c:spPr>
            <c:extLst>
              <c:ext xmlns:c16="http://schemas.microsoft.com/office/drawing/2014/chart" uri="{C3380CC4-5D6E-409C-BE32-E72D297353CC}">
                <c16:uniqueId val="{00000002-FE5F-49B8-B384-901FD43B1B55}"/>
              </c:ext>
            </c:extLst>
          </c:dPt>
          <c:dPt>
            <c:idx val="4"/>
            <c:invertIfNegative val="0"/>
            <c:bubble3D val="0"/>
            <c:spPr>
              <a:solidFill>
                <a:srgbClr val="FFFF00"/>
              </a:solidFill>
              <a:ln>
                <a:noFill/>
              </a:ln>
              <a:effectLst/>
            </c:spPr>
            <c:extLst>
              <c:ext xmlns:c16="http://schemas.microsoft.com/office/drawing/2014/chart" uri="{C3380CC4-5D6E-409C-BE32-E72D297353CC}">
                <c16:uniqueId val="{00000003-FE5F-49B8-B384-901FD43B1B55}"/>
              </c:ext>
            </c:extLst>
          </c:dPt>
          <c:dPt>
            <c:idx val="5"/>
            <c:invertIfNegative val="0"/>
            <c:bubble3D val="0"/>
            <c:spPr>
              <a:solidFill>
                <a:srgbClr val="FFFF00"/>
              </a:solidFill>
              <a:ln>
                <a:noFill/>
              </a:ln>
              <a:effectLst/>
            </c:spPr>
            <c:extLst>
              <c:ext xmlns:c16="http://schemas.microsoft.com/office/drawing/2014/chart" uri="{C3380CC4-5D6E-409C-BE32-E72D297353CC}">
                <c16:uniqueId val="{00000004-FE5F-49B8-B384-901FD43B1B55}"/>
              </c:ext>
            </c:extLst>
          </c:dPt>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2021</c:v>
                </c:pt>
                <c:pt idx="1">
                  <c:v>2022*</c:v>
                </c:pt>
                <c:pt idx="2">
                  <c:v>2022</c:v>
                </c:pt>
                <c:pt idx="3">
                  <c:v>п/г. 2023</c:v>
                </c:pt>
                <c:pt idx="4">
                  <c:v>2023*</c:v>
                </c:pt>
              </c:strCache>
            </c:strRef>
          </c:cat>
          <c:val>
            <c:numRef>
              <c:f>Лист1!$B$2:$B$6</c:f>
              <c:numCache>
                <c:formatCode>0.0000000</c:formatCode>
                <c:ptCount val="5"/>
                <c:pt idx="0">
                  <c:v>104.5</c:v>
                </c:pt>
                <c:pt idx="1">
                  <c:v>96.2</c:v>
                </c:pt>
                <c:pt idx="2" formatCode="General">
                  <c:v>99</c:v>
                </c:pt>
                <c:pt idx="3" formatCode="General">
                  <c:v>106.8</c:v>
                </c:pt>
                <c:pt idx="4" formatCode="General">
                  <c:v>105.4</c:v>
                </c:pt>
              </c:numCache>
            </c:numRef>
          </c:val>
          <c:extLst>
            <c:ext xmlns:c16="http://schemas.microsoft.com/office/drawing/2014/chart" uri="{C3380CC4-5D6E-409C-BE32-E72D297353CC}">
              <c16:uniqueId val="{00000000-D9FA-2046-AE76-27BA48794D72}"/>
            </c:ext>
          </c:extLst>
        </c:ser>
        <c:dLbls>
          <c:showLegendKey val="0"/>
          <c:showVal val="0"/>
          <c:showCatName val="0"/>
          <c:showSerName val="0"/>
          <c:showPercent val="0"/>
          <c:showBubbleSize val="0"/>
        </c:dLbls>
        <c:gapWidth val="104"/>
        <c:overlap val="-27"/>
        <c:axId val="60385920"/>
        <c:axId val="60394112"/>
      </c:barChart>
      <c:catAx>
        <c:axId val="6038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60394112"/>
        <c:crosses val="autoZero"/>
        <c:auto val="1"/>
        <c:lblAlgn val="ctr"/>
        <c:lblOffset val="100"/>
        <c:noMultiLvlLbl val="0"/>
      </c:catAx>
      <c:valAx>
        <c:axId val="60394112"/>
        <c:scaling>
          <c:orientation val="minMax"/>
        </c:scaling>
        <c:delete val="1"/>
        <c:axPos val="l"/>
        <c:majorGridlines>
          <c:spPr>
            <a:ln w="9525" cap="flat" cmpd="sng" algn="ctr">
              <a:solidFill>
                <a:schemeClr val="tx1">
                  <a:lumMod val="15000"/>
                  <a:lumOff val="85000"/>
                </a:schemeClr>
              </a:solidFill>
              <a:round/>
            </a:ln>
            <a:effectLst/>
          </c:spPr>
        </c:majorGridlines>
        <c:numFmt formatCode="0.0000000" sourceLinked="1"/>
        <c:majorTickMark val="none"/>
        <c:minorTickMark val="none"/>
        <c:tickLblPos val="none"/>
        <c:crossAx val="6038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56315041784727E-2"/>
          <c:y val="8.0386706597034396E-2"/>
          <c:w val="0.90622057904834741"/>
          <c:h val="0.66538790319672425"/>
        </c:manualLayout>
      </c:layout>
      <c:barChart>
        <c:barDir val="col"/>
        <c:grouping val="clustered"/>
        <c:varyColors val="0"/>
        <c:ser>
          <c:idx val="0"/>
          <c:order val="0"/>
          <c:tx>
            <c:strRef>
              <c:f>Лист1!$B$1</c:f>
              <c:strCache>
                <c:ptCount val="1"/>
                <c:pt idx="0">
                  <c:v>МРОТ</c:v>
                </c:pt>
              </c:strCache>
            </c:strRef>
          </c:tx>
          <c:spPr>
            <a:solidFill>
              <a:srgbClr val="FF0000"/>
            </a:solidFill>
            <a:ln w="57150">
              <a:solidFill>
                <a:srgbClr val="FF0000"/>
              </a:solidFill>
            </a:ln>
          </c:spPr>
          <c:invertIfNegative val="0"/>
          <c:dLbls>
            <c:dLbl>
              <c:idx val="0"/>
              <c:layout>
                <c:manualLayout>
                  <c:x val="8.4711912240237747E-3"/>
                  <c:y val="-2.1831453994366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52-4711-ACFE-CEC65C0B218E}"/>
                </c:ext>
              </c:extLst>
            </c:dLbl>
            <c:dLbl>
              <c:idx val="1"/>
              <c:layout>
                <c:manualLayout>
                  <c:x val="2.8237304080079464E-3"/>
                  <c:y val="-2.8624139841524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52-4711-ACFE-CEC65C0B218E}"/>
                </c:ext>
              </c:extLst>
            </c:dLbl>
            <c:dLbl>
              <c:idx val="2"/>
              <c:layout>
                <c:manualLayout>
                  <c:x val="1.1294921632031701E-2"/>
                  <c:y val="-6.8037268412486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52-4711-ACFE-CEC65C0B218E}"/>
                </c:ext>
              </c:extLst>
            </c:dLbl>
            <c:dLbl>
              <c:idx val="3"/>
              <c:delete val="1"/>
              <c:extLst>
                <c:ext xmlns:c15="http://schemas.microsoft.com/office/drawing/2012/chart" uri="{CE6537A1-D6FC-4f65-9D91-7224C49458BB}"/>
                <c:ext xmlns:c16="http://schemas.microsoft.com/office/drawing/2014/chart" uri="{C3380CC4-5D6E-409C-BE32-E72D297353CC}">
                  <c16:uniqueId val="{00000003-1652-4711-ACFE-CEC65C0B218E}"/>
                </c:ext>
              </c:extLst>
            </c:dLbl>
            <c:dLbl>
              <c:idx val="4"/>
              <c:delete val="1"/>
              <c:extLst>
                <c:ext xmlns:c15="http://schemas.microsoft.com/office/drawing/2012/chart" uri="{CE6537A1-D6FC-4f65-9D91-7224C49458BB}"/>
                <c:ext xmlns:c16="http://schemas.microsoft.com/office/drawing/2014/chart" uri="{C3380CC4-5D6E-409C-BE32-E72D297353CC}">
                  <c16:uniqueId val="{00000004-1652-4711-ACFE-CEC65C0B218E}"/>
                </c:ext>
              </c:extLst>
            </c:dLbl>
            <c:dLbl>
              <c:idx val="5"/>
              <c:delete val="1"/>
              <c:extLst>
                <c:ext xmlns:c15="http://schemas.microsoft.com/office/drawing/2012/chart" uri="{CE6537A1-D6FC-4f65-9D91-7224C49458BB}"/>
                <c:ext xmlns:c16="http://schemas.microsoft.com/office/drawing/2014/chart" uri="{C3380CC4-5D6E-409C-BE32-E72D297353CC}">
                  <c16:uniqueId val="{00000005-1652-4711-ACFE-CEC65C0B218E}"/>
                </c:ext>
              </c:extLst>
            </c:dLbl>
            <c:dLbl>
              <c:idx val="6"/>
              <c:layout>
                <c:manualLayout>
                  <c:x val="1.835424765205149E-2"/>
                  <c:y val="-3.9539797479704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52-4711-ACFE-CEC65C0B218E}"/>
                </c:ext>
              </c:extLst>
            </c:dLbl>
            <c:dLbl>
              <c:idx val="7"/>
              <c:layout>
                <c:manualLayout>
                  <c:x val="1.5530517244043621E-2"/>
                  <c:y val="-4.0449667749821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52-4711-ACFE-CEC65C0B218E}"/>
                </c:ext>
              </c:extLst>
            </c:dLbl>
            <c:dLbl>
              <c:idx val="8"/>
              <c:layout>
                <c:manualLayout>
                  <c:x val="2.11779780600596E-2"/>
                  <c:y val="-4.1635317393969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52-4711-ACFE-CEC65C0B218E}"/>
                </c:ext>
              </c:extLst>
            </c:dLbl>
            <c:dLbl>
              <c:idx val="9"/>
              <c:layout>
                <c:manualLayout>
                  <c:x val="2.11779780600597E-2"/>
                  <c:y val="-1.9803717095324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52-4711-ACFE-CEC65C0B218E}"/>
                </c:ext>
              </c:extLst>
            </c:dLbl>
            <c:spPr>
              <a:noFill/>
              <a:ln>
                <a:noFill/>
              </a:ln>
              <a:effectLst/>
            </c:spPr>
            <c:txPr>
              <a:bodyPr/>
              <a:lstStyle/>
              <a:p>
                <a:pPr>
                  <a:defRPr sz="2000" b="1" u="none">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numRef>
              <c:f>Лист1!$A$2:$A$11</c:f>
              <c:numCache>
                <c:formatCode>General</c:formatCode>
                <c:ptCount val="10"/>
                <c:pt idx="0">
                  <c:v>2001</c:v>
                </c:pt>
                <c:pt idx="1">
                  <c:v>2011</c:v>
                </c:pt>
                <c:pt idx="2">
                  <c:v>2015</c:v>
                </c:pt>
                <c:pt idx="3">
                  <c:v>2018</c:v>
                </c:pt>
                <c:pt idx="4">
                  <c:v>2020</c:v>
                </c:pt>
                <c:pt idx="5">
                  <c:v>2021</c:v>
                </c:pt>
                <c:pt idx="6" formatCode="dd/mm/yyyy">
                  <c:v>44562</c:v>
                </c:pt>
                <c:pt idx="7" formatCode="dd/mm/yyyy">
                  <c:v>44713</c:v>
                </c:pt>
                <c:pt idx="8">
                  <c:v>2023</c:v>
                </c:pt>
                <c:pt idx="9">
                  <c:v>2024</c:v>
                </c:pt>
              </c:numCache>
            </c:numRef>
          </c:cat>
          <c:val>
            <c:numRef>
              <c:f>Лист1!$B$2:$B$11</c:f>
              <c:numCache>
                <c:formatCode>General</c:formatCode>
                <c:ptCount val="10"/>
                <c:pt idx="0">
                  <c:v>300</c:v>
                </c:pt>
                <c:pt idx="1">
                  <c:v>4611</c:v>
                </c:pt>
                <c:pt idx="2">
                  <c:v>5965</c:v>
                </c:pt>
                <c:pt idx="3">
                  <c:v>11163</c:v>
                </c:pt>
                <c:pt idx="4">
                  <c:v>12130</c:v>
                </c:pt>
                <c:pt idx="5">
                  <c:v>12792</c:v>
                </c:pt>
                <c:pt idx="6">
                  <c:v>13890</c:v>
                </c:pt>
                <c:pt idx="7">
                  <c:v>15279</c:v>
                </c:pt>
                <c:pt idx="8">
                  <c:v>16242</c:v>
                </c:pt>
                <c:pt idx="9">
                  <c:v>19242</c:v>
                </c:pt>
              </c:numCache>
            </c:numRef>
          </c:val>
          <c:extLst>
            <c:ext xmlns:c16="http://schemas.microsoft.com/office/drawing/2014/chart" uri="{C3380CC4-5D6E-409C-BE32-E72D297353CC}">
              <c16:uniqueId val="{0000000C-39FF-504F-B8CD-5D3E7BD74C5A}"/>
            </c:ext>
          </c:extLst>
        </c:ser>
        <c:ser>
          <c:idx val="1"/>
          <c:order val="1"/>
          <c:tx>
            <c:strRef>
              <c:f>Лист1!$C$1</c:f>
              <c:strCache>
                <c:ptCount val="1"/>
                <c:pt idx="0">
                  <c:v>ПМ ТН</c:v>
                </c:pt>
              </c:strCache>
            </c:strRef>
          </c:tx>
          <c:spPr>
            <a:solidFill>
              <a:srgbClr val="0070C0"/>
            </a:solidFill>
            <a:ln w="57150">
              <a:solidFill>
                <a:srgbClr val="0070C0"/>
              </a:solidFill>
            </a:ln>
          </c:spPr>
          <c:invertIfNegative val="0"/>
          <c:dLbls>
            <c:dLbl>
              <c:idx val="0"/>
              <c:layout>
                <c:manualLayout>
                  <c:x val="-1.4118652040039596E-2"/>
                  <c:y val="-5.2043890620953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652-4711-ACFE-CEC65C0B218E}"/>
                </c:ext>
              </c:extLst>
            </c:dLbl>
            <c:dLbl>
              <c:idx val="1"/>
              <c:layout>
                <c:manualLayout>
                  <c:x val="-2.5413573672071456E-2"/>
                  <c:y val="-3.6684241815860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52-4711-ACFE-CEC65C0B218E}"/>
                </c:ext>
              </c:extLst>
            </c:dLbl>
            <c:dLbl>
              <c:idx val="2"/>
              <c:layout>
                <c:manualLayout>
                  <c:x val="-1.4118652040039608E-2"/>
                  <c:y val="-3.4082080169968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652-4711-ACFE-CEC65C0B218E}"/>
                </c:ext>
              </c:extLst>
            </c:dLbl>
            <c:dLbl>
              <c:idx val="3"/>
              <c:layout>
                <c:manualLayout>
                  <c:x val="-1.5530517244043621E-2"/>
                  <c:y val="-7.8065835931430171E-3"/>
                </c:manualLayout>
              </c:layout>
              <c:tx>
                <c:rich>
                  <a:bodyPr/>
                  <a:lstStyle/>
                  <a:p>
                    <a:r>
                      <a:rPr lang="en-US" sz="2000" dirty="0">
                        <a:solidFill>
                          <a:srgbClr val="7030A0"/>
                        </a:solidFill>
                      </a:rPr>
                      <a:t>11163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652-4711-ACFE-CEC65C0B218E}"/>
                </c:ext>
              </c:extLst>
            </c:dLbl>
            <c:dLbl>
              <c:idx val="4"/>
              <c:layout>
                <c:manualLayout>
                  <c:x val="-1.6942382448047608E-2"/>
                  <c:y val="1.040877812419066E-2"/>
                </c:manualLayout>
              </c:layout>
              <c:tx>
                <c:rich>
                  <a:bodyPr/>
                  <a:lstStyle/>
                  <a:p>
                    <a:r>
                      <a:rPr lang="en-US" dirty="0">
                        <a:solidFill>
                          <a:srgbClr val="7030A0"/>
                        </a:solidFill>
                      </a:rPr>
                      <a:t>12130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652-4711-ACFE-CEC65C0B218E}"/>
                </c:ext>
              </c:extLst>
            </c:dLbl>
            <c:dLbl>
              <c:idx val="5"/>
              <c:layout>
                <c:manualLayout>
                  <c:x val="-1.1294921632031701E-2"/>
                  <c:y val="-5.20438906209534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652-4711-ACFE-CEC65C0B218E}"/>
                </c:ext>
              </c:extLst>
            </c:dLbl>
            <c:dLbl>
              <c:idx val="6"/>
              <c:layout>
                <c:manualLayout>
                  <c:x val="-5.6474608160158426E-3"/>
                  <c:y val="1.0408573226983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652-4711-ACFE-CEC65C0B218E}"/>
                </c:ext>
              </c:extLst>
            </c:dLbl>
            <c:dLbl>
              <c:idx val="7"/>
              <c:layout>
                <c:manualLayout>
                  <c:x val="-8.4711912240236723E-3"/>
                  <c:y val="7.8065835931430171E-3"/>
                </c:manualLayout>
              </c:layout>
              <c:tx>
                <c:rich>
                  <a:bodyPr/>
                  <a:lstStyle/>
                  <a:p>
                    <a:r>
                      <a:rPr lang="en-US"/>
                      <a:t>15172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652-4711-ACFE-CEC65C0B218E}"/>
                </c:ext>
              </c:extLst>
            </c:dLbl>
            <c:dLbl>
              <c:idx val="8"/>
              <c:layout>
                <c:manualLayout>
                  <c:x val="-2.8237304080079464E-3"/>
                  <c:y val="-2.6021945310476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652-4711-ACFE-CEC65C0B218E}"/>
                </c:ext>
              </c:extLst>
            </c:dLbl>
            <c:dLbl>
              <c:idx val="9"/>
              <c:layout>
                <c:manualLayout>
                  <c:x val="0"/>
                  <c:y val="-5.2043890620953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652-4711-ACFE-CEC65C0B218E}"/>
                </c:ext>
              </c:extLst>
            </c:dLbl>
            <c:spPr>
              <a:noFill/>
              <a:ln>
                <a:noFill/>
              </a:ln>
              <a:effectLst/>
            </c:spPr>
            <c:txPr>
              <a:bodyPr/>
              <a:lstStyle/>
              <a:p>
                <a:pPr>
                  <a:defRPr sz="2000" b="1">
                    <a:solidFill>
                      <a:srgbClr val="0070C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Лист1!$A$2:$A$11</c:f>
              <c:numCache>
                <c:formatCode>General</c:formatCode>
                <c:ptCount val="10"/>
                <c:pt idx="0">
                  <c:v>2001</c:v>
                </c:pt>
                <c:pt idx="1">
                  <c:v>2011</c:v>
                </c:pt>
                <c:pt idx="2">
                  <c:v>2015</c:v>
                </c:pt>
                <c:pt idx="3">
                  <c:v>2018</c:v>
                </c:pt>
                <c:pt idx="4">
                  <c:v>2020</c:v>
                </c:pt>
                <c:pt idx="5">
                  <c:v>2021</c:v>
                </c:pt>
                <c:pt idx="6" formatCode="dd/mm/yyyy">
                  <c:v>44562</c:v>
                </c:pt>
                <c:pt idx="7" formatCode="dd/mm/yyyy">
                  <c:v>44713</c:v>
                </c:pt>
                <c:pt idx="8">
                  <c:v>2023</c:v>
                </c:pt>
                <c:pt idx="9">
                  <c:v>2024</c:v>
                </c:pt>
              </c:numCache>
            </c:numRef>
          </c:cat>
          <c:val>
            <c:numRef>
              <c:f>Лист1!$C$2:$C$11</c:f>
              <c:numCache>
                <c:formatCode>General</c:formatCode>
                <c:ptCount val="10"/>
                <c:pt idx="0">
                  <c:v>1290</c:v>
                </c:pt>
                <c:pt idx="1">
                  <c:v>6070</c:v>
                </c:pt>
                <c:pt idx="2">
                  <c:v>8834</c:v>
                </c:pt>
                <c:pt idx="3">
                  <c:v>11163</c:v>
                </c:pt>
                <c:pt idx="4">
                  <c:v>12130</c:v>
                </c:pt>
                <c:pt idx="5">
                  <c:v>12702</c:v>
                </c:pt>
                <c:pt idx="6">
                  <c:v>13793</c:v>
                </c:pt>
                <c:pt idx="7" formatCode="#,##0">
                  <c:v>15172</c:v>
                </c:pt>
                <c:pt idx="8">
                  <c:v>15669</c:v>
                </c:pt>
                <c:pt idx="9">
                  <c:v>16403</c:v>
                </c:pt>
              </c:numCache>
            </c:numRef>
          </c:val>
          <c:extLst>
            <c:ext xmlns:c16="http://schemas.microsoft.com/office/drawing/2014/chart" uri="{C3380CC4-5D6E-409C-BE32-E72D297353CC}">
              <c16:uniqueId val="{00000019-39FF-504F-B8CD-5D3E7BD74C5A}"/>
            </c:ext>
          </c:extLst>
        </c:ser>
        <c:dLbls>
          <c:showLegendKey val="0"/>
          <c:showVal val="0"/>
          <c:showCatName val="0"/>
          <c:showSerName val="0"/>
          <c:showPercent val="0"/>
          <c:showBubbleSize val="0"/>
        </c:dLbls>
        <c:gapWidth val="150"/>
        <c:axId val="60394496"/>
        <c:axId val="60406016"/>
      </c:barChart>
      <c:catAx>
        <c:axId val="60394496"/>
        <c:scaling>
          <c:orientation val="minMax"/>
        </c:scaling>
        <c:delete val="0"/>
        <c:axPos val="b"/>
        <c:numFmt formatCode="General" sourceLinked="1"/>
        <c:majorTickMark val="out"/>
        <c:minorTickMark val="none"/>
        <c:tickLblPos val="nextTo"/>
        <c:txPr>
          <a:bodyPr/>
          <a:lstStyle/>
          <a:p>
            <a:pPr>
              <a:defRPr sz="1400" b="1"/>
            </a:pPr>
            <a:endParaRPr lang="ru-RU"/>
          </a:p>
        </c:txPr>
        <c:crossAx val="60406016"/>
        <c:crosses val="autoZero"/>
        <c:auto val="1"/>
        <c:lblAlgn val="ctr"/>
        <c:lblOffset val="100"/>
        <c:noMultiLvlLbl val="0"/>
      </c:catAx>
      <c:valAx>
        <c:axId val="60406016"/>
        <c:scaling>
          <c:orientation val="minMax"/>
          <c:max val="21000"/>
        </c:scaling>
        <c:delete val="0"/>
        <c:axPos val="l"/>
        <c:majorGridlines/>
        <c:numFmt formatCode="General" sourceLinked="1"/>
        <c:majorTickMark val="out"/>
        <c:minorTickMark val="none"/>
        <c:tickLblPos val="nextTo"/>
        <c:txPr>
          <a:bodyPr/>
          <a:lstStyle/>
          <a:p>
            <a:pPr>
              <a:defRPr sz="1100" b="1"/>
            </a:pPr>
            <a:endParaRPr lang="ru-RU"/>
          </a:p>
        </c:txPr>
        <c:crossAx val="6039449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989990606138886E-2"/>
          <c:y val="9.9518810478970154E-2"/>
          <c:w val="0.90779554116826622"/>
          <c:h val="0.44396917689464993"/>
        </c:manualLayout>
      </c:layout>
      <c:barChart>
        <c:barDir val="col"/>
        <c:grouping val="clustered"/>
        <c:varyColors val="0"/>
        <c:ser>
          <c:idx val="0"/>
          <c:order val="0"/>
          <c:tx>
            <c:strRef>
              <c:f>Лист1!$B$1</c:f>
              <c:strCache>
                <c:ptCount val="1"/>
                <c:pt idx="0">
                  <c:v>ПМ ТН в соотношении с медианными доходами населения (методика 2021-2022 гг.)</c:v>
                </c:pt>
              </c:strCache>
            </c:strRef>
          </c:tx>
          <c:spPr>
            <a:ln w="57150"/>
          </c:spPr>
          <c:invertIfNegative val="0"/>
          <c:dLbls>
            <c:dLbl>
              <c:idx val="0"/>
              <c:layout>
                <c:manualLayout>
                  <c:x val="-2.1846240846846478E-2"/>
                  <c:y val="1.4913972882740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B8-4518-9227-BFBFA7268D24}"/>
                </c:ext>
              </c:extLst>
            </c:dLbl>
            <c:dLbl>
              <c:idx val="1"/>
              <c:layout>
                <c:manualLayout>
                  <c:x val="-2.7437078982589722E-2"/>
                  <c:y val="1.4913972882740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B8-4518-9227-BFBFA7268D24}"/>
                </c:ext>
              </c:extLst>
            </c:dLbl>
            <c:dLbl>
              <c:idx val="2"/>
              <c:layout>
                <c:manualLayout>
                  <c:x val="-2.4144639874565776E-2"/>
                  <c:y val="8.52227021870866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B8-4518-9227-BFBFA7268D24}"/>
                </c:ext>
              </c:extLst>
            </c:dLbl>
            <c:spPr>
              <a:noFill/>
              <a:ln>
                <a:noFill/>
              </a:ln>
              <a:effectLst/>
            </c:spPr>
            <c:txPr>
              <a:bodyPr/>
              <a:lstStyle/>
              <a:p>
                <a:pPr>
                  <a:defRPr sz="2800" b="1">
                    <a:solidFill>
                      <a:schemeClr val="accent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12702</c:v>
                </c:pt>
                <c:pt idx="1">
                  <c:v>13026</c:v>
                </c:pt>
                <c:pt idx="2">
                  <c:v>14493</c:v>
                </c:pt>
              </c:numCache>
            </c:numRef>
          </c:val>
          <c:extLst>
            <c:ext xmlns:c16="http://schemas.microsoft.com/office/drawing/2014/chart" uri="{C3380CC4-5D6E-409C-BE32-E72D297353CC}">
              <c16:uniqueId val="{00000003-25A9-F94E-9058-3E0DC314576B}"/>
            </c:ext>
          </c:extLst>
        </c:ser>
        <c:ser>
          <c:idx val="1"/>
          <c:order val="1"/>
          <c:tx>
            <c:strRef>
              <c:f>Лист1!$C$1</c:f>
              <c:strCache>
                <c:ptCount val="1"/>
                <c:pt idx="0">
                  <c:v>ПМ ТН по методике 2013-2020 гг. (расчет ФНПР)</c:v>
                </c:pt>
              </c:strCache>
            </c:strRef>
          </c:tx>
          <c:spPr>
            <a:solidFill>
              <a:schemeClr val="accent6">
                <a:lumMod val="50000"/>
              </a:schemeClr>
            </a:solidFill>
            <a:ln w="57150">
              <a:solidFill>
                <a:schemeClr val="accent6">
                  <a:lumMod val="50000"/>
                </a:schemeClr>
              </a:solidFill>
            </a:ln>
          </c:spPr>
          <c:invertIfNegative val="0"/>
          <c:dLbls>
            <c:dLbl>
              <c:idx val="0"/>
              <c:layout>
                <c:manualLayout>
                  <c:x val="-2.2659239984071905E-2"/>
                  <c:y val="-2.4703343632194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B8-4518-9227-BFBFA7268D24}"/>
                </c:ext>
              </c:extLst>
            </c:dLbl>
            <c:dLbl>
              <c:idx val="1"/>
              <c:layout>
                <c:manualLayout>
                  <c:x val="-2.1574722640090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B8-4518-9227-BFBFA7268D24}"/>
                </c:ext>
              </c:extLst>
            </c:dLbl>
            <c:dLbl>
              <c:idx val="2"/>
              <c:layout>
                <c:manualLayout>
                  <c:x val="-2.3808569121518477E-2"/>
                  <c:y val="-1.9175107992094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B8-4518-9227-BFBFA7268D24}"/>
                </c:ext>
              </c:extLst>
            </c:dLbl>
            <c:spPr>
              <a:noFill/>
              <a:ln>
                <a:noFill/>
              </a:ln>
              <a:effectLst/>
            </c:spPr>
            <c:txPr>
              <a:bodyPr/>
              <a:lstStyle/>
              <a:p>
                <a:pPr>
                  <a:defRPr sz="2800" b="1">
                    <a:solidFill>
                      <a:schemeClr val="accent6">
                        <a:lumMod val="50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Лист1!$C$2:$C$4</c:f>
              <c:numCache>
                <c:formatCode>General</c:formatCode>
                <c:ptCount val="3"/>
                <c:pt idx="0">
                  <c:v>13402</c:v>
                </c:pt>
                <c:pt idx="1">
                  <c:v>16115</c:v>
                </c:pt>
                <c:pt idx="2">
                  <c:v>16126</c:v>
                </c:pt>
              </c:numCache>
            </c:numRef>
          </c:val>
          <c:extLst>
            <c:ext xmlns:c16="http://schemas.microsoft.com/office/drawing/2014/chart" uri="{C3380CC4-5D6E-409C-BE32-E72D297353CC}">
              <c16:uniqueId val="{00000007-25A9-F94E-9058-3E0DC314576B}"/>
            </c:ext>
          </c:extLst>
        </c:ser>
        <c:ser>
          <c:idx val="2"/>
          <c:order val="2"/>
          <c:tx>
            <c:strRef>
              <c:f>Лист1!$D$1</c:f>
              <c:strCache>
                <c:ptCount val="1"/>
                <c:pt idx="0">
                  <c:v>ПМ ТН по методике 2013-2020 гг. с учетом рекомендаций Минздрава по продуктам питания (расчет ФНПР) </c:v>
                </c:pt>
              </c:strCache>
            </c:strRef>
          </c:tx>
          <c:spPr>
            <a:solidFill>
              <a:srgbClr val="00B050"/>
            </a:solidFill>
            <a:ln w="57150">
              <a:solidFill>
                <a:srgbClr val="00B050"/>
              </a:solidFill>
            </a:ln>
          </c:spPr>
          <c:invertIfNegative val="0"/>
          <c:dLbls>
            <c:dLbl>
              <c:idx val="0"/>
              <c:layout>
                <c:manualLayout>
                  <c:x val="-1.8847269539632359E-3"/>
                  <c:y val="-2.13056755467716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B8-4518-9227-BFBFA7268D24}"/>
                </c:ext>
              </c:extLst>
            </c:dLbl>
            <c:dLbl>
              <c:idx val="1"/>
              <c:layout>
                <c:manualLayout>
                  <c:x val="-2.7049158794770302E-2"/>
                  <c:y val="-2.31929893255210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B8-4518-9227-BFBFA7268D24}"/>
                </c:ext>
              </c:extLst>
            </c:dLbl>
            <c:dLbl>
              <c:idx val="2"/>
              <c:layout>
                <c:manualLayout>
                  <c:x val="1.213795268013183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B8-4518-9227-BFBFA7268D24}"/>
                </c:ext>
              </c:extLst>
            </c:dLbl>
            <c:spPr>
              <a:noFill/>
              <a:ln>
                <a:noFill/>
              </a:ln>
              <a:effectLst/>
            </c:spPr>
            <c:txPr>
              <a:bodyPr/>
              <a:lstStyle/>
              <a:p>
                <a:pPr>
                  <a:defRPr sz="2800" b="1">
                    <a:solidFill>
                      <a:srgbClr val="00B05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Лист1!$D$2:$D$4</c:f>
              <c:numCache>
                <c:formatCode>General</c:formatCode>
                <c:ptCount val="3"/>
                <c:pt idx="0">
                  <c:v>16950</c:v>
                </c:pt>
                <c:pt idx="1">
                  <c:v>20075</c:v>
                </c:pt>
                <c:pt idx="2">
                  <c:v>20219</c:v>
                </c:pt>
              </c:numCache>
            </c:numRef>
          </c:val>
          <c:extLst>
            <c:ext xmlns:c16="http://schemas.microsoft.com/office/drawing/2014/chart" uri="{C3380CC4-5D6E-409C-BE32-E72D297353CC}">
              <c16:uniqueId val="{0000000B-25A9-F94E-9058-3E0DC314576B}"/>
            </c:ext>
          </c:extLst>
        </c:ser>
        <c:ser>
          <c:idx val="3"/>
          <c:order val="3"/>
          <c:tx>
            <c:strRef>
              <c:f>Лист1!$E$1</c:f>
              <c:strCache>
                <c:ptCount val="1"/>
                <c:pt idx="0">
                  <c:v>МПБ ФНПР</c:v>
                </c:pt>
              </c:strCache>
            </c:strRef>
          </c:tx>
          <c:spPr>
            <a:solidFill>
              <a:srgbClr val="7030A0"/>
            </a:solidFill>
            <a:ln w="57150">
              <a:solidFill>
                <a:srgbClr val="7030A0"/>
              </a:solidFill>
            </a:ln>
          </c:spPr>
          <c:invertIfNegative val="0"/>
          <c:dLbls>
            <c:dLbl>
              <c:idx val="2"/>
              <c:layout>
                <c:manualLayout>
                  <c:x val="6.6624372139611115E-2"/>
                  <c:y val="6.2352820980487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B8-4518-9227-BFBFA7268D24}"/>
                </c:ext>
              </c:extLst>
            </c:dLbl>
            <c:spPr>
              <a:noFill/>
              <a:ln>
                <a:noFill/>
              </a:ln>
              <a:effectLst/>
            </c:spPr>
            <c:txPr>
              <a:bodyPr/>
              <a:lstStyle/>
              <a:p>
                <a:pPr>
                  <a:defRPr sz="2800" b="1">
                    <a:solidFill>
                      <a:srgbClr val="FF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Лист1!$E$2:$E$4</c:f>
              <c:numCache>
                <c:formatCode>General</c:formatCode>
                <c:ptCount val="3"/>
                <c:pt idx="1">
                  <c:v>48894</c:v>
                </c:pt>
              </c:numCache>
            </c:numRef>
          </c:val>
          <c:extLst>
            <c:ext xmlns:c16="http://schemas.microsoft.com/office/drawing/2014/chart" uri="{C3380CC4-5D6E-409C-BE32-E72D297353CC}">
              <c16:uniqueId val="{0000000A-7AB8-4518-9227-BFBFA7268D24}"/>
            </c:ext>
          </c:extLst>
        </c:ser>
        <c:ser>
          <c:idx val="4"/>
          <c:order val="4"/>
          <c:tx>
            <c:strRef>
              <c:f>Лист1!$F$1</c:f>
              <c:strCache>
                <c:ptCount val="1"/>
                <c:pt idx="0">
                  <c:v>Действующая величина ПМ ТН</c:v>
                </c:pt>
              </c:strCache>
            </c:strRef>
          </c:tx>
          <c:spPr>
            <a:solidFill>
              <a:srgbClr val="FF0000"/>
            </a:solidFill>
          </c:spPr>
          <c:invertIfNegative val="0"/>
          <c:dLbls>
            <c:dLbl>
              <c:idx val="2"/>
              <c:layout>
                <c:manualLayout>
                  <c:x val="0"/>
                  <c:y val="1.06528377733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B8-4518-9227-BFBFA7268D24}"/>
                </c:ext>
              </c:extLst>
            </c:dLbl>
            <c:spPr>
              <a:noFill/>
              <a:ln>
                <a:noFill/>
              </a:ln>
              <a:effectLst/>
            </c:spPr>
            <c:txPr>
              <a:bodyPr/>
              <a:lstStyle/>
              <a:p>
                <a:pPr>
                  <a:defRPr sz="2800" b="1">
                    <a:solidFill>
                      <a:srgbClr val="FF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2021</c:v>
                </c:pt>
                <c:pt idx="1">
                  <c:v>2022</c:v>
                </c:pt>
                <c:pt idx="2">
                  <c:v>2023</c:v>
                </c:pt>
              </c:numCache>
            </c:numRef>
          </c:cat>
          <c:val>
            <c:numRef>
              <c:f>Лист1!$F$2:$F$4</c:f>
              <c:numCache>
                <c:formatCode>General</c:formatCode>
                <c:ptCount val="3"/>
                <c:pt idx="2">
                  <c:v>15669</c:v>
                </c:pt>
              </c:numCache>
            </c:numRef>
          </c:val>
          <c:extLst>
            <c:ext xmlns:c16="http://schemas.microsoft.com/office/drawing/2014/chart" uri="{C3380CC4-5D6E-409C-BE32-E72D297353CC}">
              <c16:uniqueId val="{0000000C-7AB8-4518-9227-BFBFA7268D24}"/>
            </c:ext>
          </c:extLst>
        </c:ser>
        <c:dLbls>
          <c:showLegendKey val="0"/>
          <c:showVal val="0"/>
          <c:showCatName val="0"/>
          <c:showSerName val="0"/>
          <c:showPercent val="0"/>
          <c:showBubbleSize val="0"/>
        </c:dLbls>
        <c:gapWidth val="150"/>
        <c:axId val="185148544"/>
        <c:axId val="185150080"/>
      </c:barChart>
      <c:catAx>
        <c:axId val="185148544"/>
        <c:scaling>
          <c:orientation val="minMax"/>
        </c:scaling>
        <c:delete val="0"/>
        <c:axPos val="b"/>
        <c:numFmt formatCode="General" sourceLinked="1"/>
        <c:majorTickMark val="out"/>
        <c:minorTickMark val="none"/>
        <c:tickLblPos val="nextTo"/>
        <c:crossAx val="185150080"/>
        <c:crosses val="autoZero"/>
        <c:auto val="1"/>
        <c:lblAlgn val="ctr"/>
        <c:lblOffset val="100"/>
        <c:noMultiLvlLbl val="0"/>
      </c:catAx>
      <c:valAx>
        <c:axId val="185150080"/>
        <c:scaling>
          <c:orientation val="minMax"/>
          <c:max val="30000"/>
          <c:min val="11000"/>
        </c:scaling>
        <c:delete val="0"/>
        <c:axPos val="l"/>
        <c:majorGridlines/>
        <c:numFmt formatCode="General" sourceLinked="1"/>
        <c:majorTickMark val="out"/>
        <c:minorTickMark val="none"/>
        <c:tickLblPos val="nextTo"/>
        <c:crossAx val="185148544"/>
        <c:crosses val="autoZero"/>
        <c:crossBetween val="between"/>
      </c:valAx>
    </c:plotArea>
    <c:legend>
      <c:legendPos val="b"/>
      <c:layout>
        <c:manualLayout>
          <c:xMode val="edge"/>
          <c:yMode val="edge"/>
          <c:x val="0"/>
          <c:y val="0.61245362031239492"/>
          <c:w val="1"/>
          <c:h val="0.38754637968760641"/>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100</c:v>
                </c:pt>
              </c:strCache>
            </c:strRef>
          </c:tx>
          <c:spPr>
            <a:ln w="28575" cap="rnd">
              <a:solidFill>
                <a:schemeClr val="accent1"/>
              </a:solidFill>
              <a:round/>
            </a:ln>
            <a:effectLst/>
          </c:spPr>
          <c:marker>
            <c:symbol val="none"/>
          </c:marker>
          <c:dLbls>
            <c:dLbl>
              <c:idx val="1"/>
              <c:layout>
                <c:manualLayout>
                  <c:x val="-3.8048169419812886E-2"/>
                  <c:y val="-6.3277110237548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9-4EA4-A975-3C5D9C306A1E}"/>
                </c:ext>
              </c:extLst>
            </c:dLbl>
            <c:dLbl>
              <c:idx val="9"/>
              <c:numFmt formatCode="#,##0.0" sourceLinked="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extLst>
                <c:ext xmlns:c16="http://schemas.microsoft.com/office/drawing/2014/chart" uri="{C3380CC4-5D6E-409C-BE32-E72D297353CC}">
                  <c16:uniqueId val="{00000001-F649-4EA4-A975-3C5D9C306A1E}"/>
                </c:ext>
              </c:extLst>
            </c:dLbl>
            <c:dLbl>
              <c:idx val="11"/>
              <c:layout>
                <c:manualLayout>
                  <c:x val="-3.7572027497474722E-2"/>
                  <c:y val="-7.5623863454631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9-4EA4-A975-3C5D9C306A1E}"/>
                </c:ext>
              </c:extLst>
            </c:dLbl>
            <c:dLbl>
              <c:idx val="13"/>
              <c:numFmt formatCode="#,##0.0" sourceLinked="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extLst>
                <c:ext xmlns:c16="http://schemas.microsoft.com/office/drawing/2014/chart" uri="{C3380CC4-5D6E-409C-BE32-E72D297353CC}">
                  <c16:uniqueId val="{00000003-F649-4EA4-A975-3C5D9C306A1E}"/>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Лист1!$B$2:$B$11</c:f>
              <c:numCache>
                <c:formatCode>General</c:formatCode>
                <c:ptCount val="10"/>
                <c:pt idx="0">
                  <c:v>106.47</c:v>
                </c:pt>
                <c:pt idx="1">
                  <c:v>118.554345</c:v>
                </c:pt>
                <c:pt idx="2">
                  <c:v>133.85971093950002</c:v>
                </c:pt>
                <c:pt idx="3">
                  <c:v>141.07474931751059</c:v>
                </c:pt>
                <c:pt idx="4">
                  <c:v>144.6157255253778</c:v>
                </c:pt>
                <c:pt idx="5">
                  <c:v>150.77635543275952</c:v>
                </c:pt>
                <c:pt idx="6">
                  <c:v>155.35995663791601</c:v>
                </c:pt>
                <c:pt idx="7">
                  <c:v>162.98813050883859</c:v>
                </c:pt>
                <c:pt idx="8">
                  <c:v>176.66283465852899</c:v>
                </c:pt>
                <c:pt idx="9">
                  <c:v>197.75637711675799</c:v>
                </c:pt>
              </c:numCache>
            </c:numRef>
          </c:val>
          <c:smooth val="0"/>
          <c:extLst>
            <c:ext xmlns:c16="http://schemas.microsoft.com/office/drawing/2014/chart" uri="{C3380CC4-5D6E-409C-BE32-E72D297353CC}">
              <c16:uniqueId val="{00000000-EC38-9349-A950-D508582E0F11}"/>
            </c:ext>
          </c:extLst>
        </c:ser>
        <c:dLbls>
          <c:showLegendKey val="0"/>
          <c:showVal val="0"/>
          <c:showCatName val="0"/>
          <c:showSerName val="0"/>
          <c:showPercent val="0"/>
          <c:showBubbleSize val="0"/>
        </c:dLbls>
        <c:smooth val="0"/>
        <c:axId val="186938880"/>
        <c:axId val="186940416"/>
      </c:lineChart>
      <c:catAx>
        <c:axId val="18693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86940416"/>
        <c:crosses val="autoZero"/>
        <c:auto val="1"/>
        <c:lblAlgn val="ctr"/>
        <c:lblOffset val="100"/>
        <c:noMultiLvlLbl val="0"/>
      </c:catAx>
      <c:valAx>
        <c:axId val="186940416"/>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86938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Индекс</c:v>
                </c:pt>
              </c:strCache>
            </c:strRef>
          </c:tx>
          <c:spPr>
            <a:ln w="28575" cap="rnd">
              <a:solidFill>
                <a:schemeClr val="accent1"/>
              </a:solidFill>
              <a:prstDash val="solid"/>
              <a:round/>
            </a:ln>
            <a:effectLst/>
          </c:spPr>
          <c:marker>
            <c:symbol val="circle"/>
            <c:size val="7"/>
            <c:spPr>
              <a:solidFill>
                <a:schemeClr val="accent4"/>
              </a:solidFill>
              <a:ln w="9525">
                <a:solidFill>
                  <a:schemeClr val="accent1"/>
                </a:solidFill>
              </a:ln>
              <a:effectLst/>
            </c:spPr>
          </c:marker>
          <c:dLbls>
            <c:dLbl>
              <c:idx val="0"/>
              <c:tx>
                <c:rich>
                  <a:bodyPr/>
                  <a:lstStyle/>
                  <a:p>
                    <a:r>
                      <a:rPr lang="en-US"/>
                      <a:t>104,8</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94C-461B-8DDA-CA745FB459FD}"/>
                </c:ext>
              </c:extLst>
            </c:dLbl>
            <c:dLbl>
              <c:idx val="1"/>
              <c:tx>
                <c:rich>
                  <a:bodyPr/>
                  <a:lstStyle/>
                  <a:p>
                    <a:r>
                      <a:rPr lang="en-US"/>
                      <a:t>106,1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4C-461B-8DDA-CA745FB459FD}"/>
                </c:ext>
              </c:extLst>
            </c:dLbl>
            <c:dLbl>
              <c:idx val="2"/>
              <c:layout>
                <c:manualLayout>
                  <c:x val="-3.2691594214323202E-2"/>
                  <c:y val="-0.13273537456598067"/>
                </c:manualLayout>
              </c:layout>
              <c:tx>
                <c:rich>
                  <a:bodyPr/>
                  <a:lstStyle/>
                  <a:p>
                    <a:r>
                      <a:rPr lang="en-US" dirty="0"/>
                      <a:t>96,5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F98-7846-9769-3D1AA71D2B4C}"/>
                </c:ext>
              </c:extLst>
            </c:dLbl>
            <c:dLbl>
              <c:idx val="3"/>
              <c:layout>
                <c:manualLayout>
                  <c:x val="-3.9220659264203504E-2"/>
                  <c:y val="-0.12347530965316804"/>
                </c:manualLayout>
              </c:layout>
              <c:tx>
                <c:rich>
                  <a:bodyPr/>
                  <a:lstStyle/>
                  <a:p>
                    <a:r>
                      <a:rPr lang="en-US" dirty="0"/>
                      <a:t>97,3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F8E-9749-A4FB-73B2DD0F9E66}"/>
                </c:ext>
              </c:extLst>
            </c:dLbl>
            <c:dLbl>
              <c:idx val="4"/>
              <c:tx>
                <c:rich>
                  <a:bodyPr/>
                  <a:lstStyle/>
                  <a:p>
                    <a:r>
                      <a:rPr lang="en-US"/>
                      <a:t>100,1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94C-461B-8DDA-CA745FB459FD}"/>
                </c:ext>
              </c:extLst>
            </c:dLbl>
            <c:dLbl>
              <c:idx val="5"/>
              <c:tx>
                <c:rich>
                  <a:bodyPr/>
                  <a:lstStyle/>
                  <a:p>
                    <a:r>
                      <a:rPr lang="en-US"/>
                      <a:t>108,6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94C-461B-8DDA-CA745FB459FD}"/>
                </c:ext>
              </c:extLst>
            </c:dLbl>
            <c:dLbl>
              <c:idx val="6"/>
              <c:tx>
                <c:rich>
                  <a:bodyPr/>
                  <a:lstStyle/>
                  <a:p>
                    <a:r>
                      <a:rPr lang="en-US"/>
                      <a:t>113,8</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94C-461B-8DDA-CA745FB459FD}"/>
                </c:ext>
              </c:extLst>
            </c:dLbl>
            <c:dLbl>
              <c:idx val="7"/>
              <c:tx>
                <c:rich>
                  <a:bodyPr/>
                  <a:lstStyle/>
                  <a:p>
                    <a:r>
                      <a:rPr lang="en-US"/>
                      <a:t>118,2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94C-461B-8DDA-CA745FB459FD}"/>
                </c:ext>
              </c:extLst>
            </c:dLbl>
            <c:dLbl>
              <c:idx val="8"/>
              <c:tx>
                <c:rich>
                  <a:bodyPr/>
                  <a:lstStyle/>
                  <a:p>
                    <a:r>
                      <a:rPr lang="en-US"/>
                      <a:t>123,5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94C-461B-8DDA-CA745FB459FD}"/>
                </c:ext>
              </c:extLst>
            </c:dLbl>
            <c:dLbl>
              <c:idx val="9"/>
              <c:tx>
                <c:rich>
                  <a:bodyPr/>
                  <a:lstStyle/>
                  <a:p>
                    <a:r>
                      <a:rPr lang="en-US"/>
                      <a:t>122,2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94C-461B-8DDA-CA745FB459F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Лист1!$B$2:$B$11</c:f>
              <c:numCache>
                <c:formatCode>General</c:formatCode>
                <c:ptCount val="10"/>
                <c:pt idx="0">
                  <c:v>1.048</c:v>
                </c:pt>
                <c:pt idx="1">
                  <c:v>1.060576</c:v>
                </c:pt>
                <c:pt idx="2">
                  <c:v>0.96512416000000001</c:v>
                </c:pt>
                <c:pt idx="3">
                  <c:v>0.97284515300000363</c:v>
                </c:pt>
                <c:pt idx="4">
                  <c:v>1.0010576630000001</c:v>
                </c:pt>
                <c:pt idx="5">
                  <c:v>1.0861475640000104</c:v>
                </c:pt>
                <c:pt idx="6">
                  <c:v>1.138282647</c:v>
                </c:pt>
                <c:pt idx="7">
                  <c:v>1.181537388</c:v>
                </c:pt>
                <c:pt idx="8">
                  <c:v>1.2347065699999999</c:v>
                </c:pt>
                <c:pt idx="9">
                  <c:v>1.2223595039999999</c:v>
                </c:pt>
              </c:numCache>
            </c:numRef>
          </c:val>
          <c:smooth val="1"/>
          <c:extLst>
            <c:ext xmlns:c16="http://schemas.microsoft.com/office/drawing/2014/chart" uri="{C3380CC4-5D6E-409C-BE32-E72D297353CC}">
              <c16:uniqueId val="{00000000-EC38-9349-A950-D508582E0F11}"/>
            </c:ext>
          </c:extLst>
        </c:ser>
        <c:dLbls>
          <c:showLegendKey val="0"/>
          <c:showVal val="0"/>
          <c:showCatName val="0"/>
          <c:showSerName val="0"/>
          <c:showPercent val="0"/>
          <c:showBubbleSize val="0"/>
        </c:dLbls>
        <c:marker val="1"/>
        <c:smooth val="0"/>
        <c:axId val="186973568"/>
        <c:axId val="187053184"/>
      </c:lineChart>
      <c:catAx>
        <c:axId val="18697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87053184"/>
        <c:crosses val="autoZero"/>
        <c:auto val="1"/>
        <c:lblAlgn val="ctr"/>
        <c:lblOffset val="100"/>
        <c:noMultiLvlLbl val="0"/>
      </c:catAx>
      <c:valAx>
        <c:axId val="187053184"/>
        <c:scaling>
          <c:orientation val="minMax"/>
          <c:max val="1.3"/>
          <c:min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18697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0.52375</cdr:x>
      <cdr:y>0.17012</cdr:y>
    </cdr:from>
    <cdr:to>
      <cdr:x>0.64383</cdr:x>
      <cdr:y>0.24389</cdr:y>
    </cdr:to>
    <cdr:sp macro="" textlink="">
      <cdr:nvSpPr>
        <cdr:cNvPr id="4" name="TextBox 3"/>
        <cdr:cNvSpPr txBox="1"/>
      </cdr:nvSpPr>
      <cdr:spPr>
        <a:xfrm xmlns:a="http://schemas.openxmlformats.org/drawingml/2006/main">
          <a:off x="4711225" y="830266"/>
          <a:ext cx="108012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b="1" dirty="0">
              <a:solidFill>
                <a:srgbClr val="C00000"/>
              </a:solidFill>
            </a:rPr>
            <a:t>12792</a:t>
          </a:r>
        </a:p>
      </cdr:txBody>
    </cdr:sp>
  </cdr:relSizeAnchor>
</c:userShapes>
</file>

<file path=ppt/drawings/drawing2.xml><?xml version="1.0" encoding="utf-8"?>
<c:userShapes xmlns:c="http://schemas.openxmlformats.org/drawingml/2006/chart">
  <cdr:relSizeAnchor xmlns:cdr="http://schemas.openxmlformats.org/drawingml/2006/chartDrawing">
    <cdr:from>
      <cdr:x>0.53264</cdr:x>
      <cdr:y>0.01248</cdr:y>
    </cdr:from>
    <cdr:to>
      <cdr:x>0.64257</cdr:x>
      <cdr:y>0.09557</cdr:y>
    </cdr:to>
    <cdr:sp macro="" textlink="">
      <cdr:nvSpPr>
        <cdr:cNvPr id="3" name="TextBox 2"/>
        <cdr:cNvSpPr txBox="1"/>
      </cdr:nvSpPr>
      <cdr:spPr>
        <a:xfrm xmlns:a="http://schemas.openxmlformats.org/drawingml/2006/main">
          <a:off x="6163735" y="74416"/>
          <a:ext cx="1272107" cy="495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800" b="1" dirty="0">
              <a:solidFill>
                <a:srgbClr val="7030A0"/>
              </a:solidFill>
              <a:latin typeface="Arial" pitchFamily="34" charset="0"/>
              <a:cs typeface="Arial" pitchFamily="34" charset="0"/>
            </a:rPr>
            <a:t>48894</a:t>
          </a:r>
        </a:p>
      </cdr:txBody>
    </cdr:sp>
  </cdr:relSizeAnchor>
</c:userShapes>
</file>

<file path=ppt/drawings/drawing3.xml><?xml version="1.0" encoding="utf-8"?>
<c:userShapes xmlns:c="http://schemas.openxmlformats.org/drawingml/2006/chart">
  <cdr:relSizeAnchor xmlns:cdr="http://schemas.openxmlformats.org/drawingml/2006/chartDrawing">
    <cdr:from>
      <cdr:x>0.11413</cdr:x>
      <cdr:y>0.42667</cdr:y>
    </cdr:from>
    <cdr:to>
      <cdr:x>0.21413</cdr:x>
      <cdr:y>0.49919</cdr:y>
    </cdr:to>
    <cdr:sp macro="" textlink="">
      <cdr:nvSpPr>
        <cdr:cNvPr id="2" name="TextBox 1">
          <a:extLst xmlns:a="http://schemas.openxmlformats.org/drawingml/2006/main">
            <a:ext uri="{FF2B5EF4-FFF2-40B4-BE49-F238E27FC236}">
              <a16:creationId xmlns:a16="http://schemas.microsoft.com/office/drawing/2014/main" id="{91DE4437-C5B2-8F4E-BE3F-DC34FACBF552}"/>
            </a:ext>
          </a:extLst>
        </cdr:cNvPr>
        <cdr:cNvSpPr txBox="1"/>
      </cdr:nvSpPr>
      <cdr:spPr>
        <a:xfrm xmlns:a="http://schemas.openxmlformats.org/drawingml/2006/main">
          <a:off x="1043608" y="2304256"/>
          <a:ext cx="914400" cy="391687"/>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pPr algn="ctr"/>
          <a:r>
            <a:rPr lang="ru-RU" sz="2000" b="0" kern="1200" cap="all" dirty="0">
              <a:ln w="9000" cmpd="sng">
                <a:noFill/>
                <a:prstDash val="solid"/>
              </a:ln>
              <a:solidFill>
                <a:schemeClr val="tx1"/>
              </a:solidFill>
              <a:effectLst/>
            </a:rPr>
            <a:t>55%</a:t>
          </a:r>
        </a:p>
      </cdr:txBody>
    </cdr:sp>
  </cdr:relSizeAnchor>
  <cdr:relSizeAnchor xmlns:cdr="http://schemas.openxmlformats.org/drawingml/2006/chartDrawing">
    <cdr:from>
      <cdr:x>0.29525</cdr:x>
      <cdr:y>0.42667</cdr:y>
    </cdr:from>
    <cdr:to>
      <cdr:x>0.36613</cdr:x>
      <cdr:y>0.49876</cdr:y>
    </cdr:to>
    <cdr:sp macro="" textlink="">
      <cdr:nvSpPr>
        <cdr:cNvPr id="5" name="TextBox 1">
          <a:extLst xmlns:a="http://schemas.openxmlformats.org/drawingml/2006/main">
            <a:ext uri="{FF2B5EF4-FFF2-40B4-BE49-F238E27FC236}">
              <a16:creationId xmlns:a16="http://schemas.microsoft.com/office/drawing/2014/main" id="{B478BF33-869C-B848-88C4-568E32E28629}"/>
            </a:ext>
          </a:extLst>
        </cdr:cNvPr>
        <cdr:cNvSpPr txBox="1"/>
      </cdr:nvSpPr>
      <cdr:spPr>
        <a:xfrm xmlns:a="http://schemas.openxmlformats.org/drawingml/2006/main">
          <a:off x="2699792" y="2304256"/>
          <a:ext cx="648072" cy="38936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2000" b="0" kern="1200" cap="all" dirty="0">
              <a:ln w="9000" cmpd="sng">
                <a:noFill/>
                <a:prstDash val="solid"/>
              </a:ln>
              <a:solidFill>
                <a:schemeClr val="tx1"/>
              </a:solidFill>
              <a:effectLst/>
            </a:rPr>
            <a:t>53,5%</a:t>
          </a:r>
        </a:p>
      </cdr:txBody>
    </cdr:sp>
  </cdr:relSizeAnchor>
  <cdr:relSizeAnchor xmlns:cdr="http://schemas.openxmlformats.org/drawingml/2006/chartDrawing">
    <cdr:from>
      <cdr:x>0.626</cdr:x>
      <cdr:y>0.45333</cdr:y>
    </cdr:from>
    <cdr:to>
      <cdr:x>0.73625</cdr:x>
      <cdr:y>0.5189</cdr:y>
    </cdr:to>
    <cdr:sp macro="" textlink="">
      <cdr:nvSpPr>
        <cdr:cNvPr id="8" name="TextBox 1">
          <a:extLst xmlns:a="http://schemas.openxmlformats.org/drawingml/2006/main">
            <a:ext uri="{FF2B5EF4-FFF2-40B4-BE49-F238E27FC236}">
              <a16:creationId xmlns:a16="http://schemas.microsoft.com/office/drawing/2014/main" id="{8BF2B566-DB43-F275-A58E-3BB525259A98}"/>
            </a:ext>
          </a:extLst>
        </cdr:cNvPr>
        <cdr:cNvSpPr txBox="1"/>
      </cdr:nvSpPr>
      <cdr:spPr>
        <a:xfrm xmlns:a="http://schemas.openxmlformats.org/drawingml/2006/main">
          <a:off x="5724128" y="2448272"/>
          <a:ext cx="1008126" cy="35411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2000" cap="all" dirty="0">
              <a:ln>
                <a:noFill/>
              </a:ln>
              <a:solidFill>
                <a:schemeClr val="tx1"/>
              </a:solidFill>
              <a:effectLst/>
            </a:rPr>
            <a:t>5</a:t>
          </a:r>
          <a:r>
            <a:rPr lang="ru-RU" sz="2000" cap="all" dirty="0">
              <a:solidFill>
                <a:schemeClr val="tx1"/>
              </a:solidFill>
            </a:rPr>
            <a:t>1,7</a:t>
          </a:r>
          <a:r>
            <a:rPr lang="ru-RU" sz="2000" cap="all" dirty="0">
              <a:ln>
                <a:noFill/>
              </a:ln>
              <a:solidFill>
                <a:schemeClr val="tx1"/>
              </a:solidFill>
              <a:effectLst/>
            </a:rPr>
            <a:t>%</a:t>
          </a:r>
        </a:p>
      </cdr:txBody>
    </cdr:sp>
  </cdr:relSizeAnchor>
  <cdr:relSizeAnchor xmlns:cdr="http://schemas.openxmlformats.org/drawingml/2006/chartDrawing">
    <cdr:from>
      <cdr:x>0.45275</cdr:x>
      <cdr:y>0.44</cdr:y>
    </cdr:from>
    <cdr:to>
      <cdr:x>0.55512</cdr:x>
      <cdr:y>0.50202</cdr:y>
    </cdr:to>
    <cdr:sp macro="" textlink="">
      <cdr:nvSpPr>
        <cdr:cNvPr id="6" name="TextBox 1">
          <a:extLst xmlns:a="http://schemas.openxmlformats.org/drawingml/2006/main">
            <a:ext uri="{FF2B5EF4-FFF2-40B4-BE49-F238E27FC236}">
              <a16:creationId xmlns:a16="http://schemas.microsoft.com/office/drawing/2014/main" id="{AA4AF0CB-C095-CAB4-5F78-B83653551E84}"/>
            </a:ext>
          </a:extLst>
        </cdr:cNvPr>
        <cdr:cNvSpPr txBox="1"/>
      </cdr:nvSpPr>
      <cdr:spPr>
        <a:xfrm xmlns:a="http://schemas.openxmlformats.org/drawingml/2006/main">
          <a:off x="4139952" y="2376264"/>
          <a:ext cx="936104" cy="33494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2000" b="0" cap="all" dirty="0">
              <a:ln>
                <a:noFill/>
              </a:ln>
              <a:solidFill>
                <a:schemeClr val="tx1"/>
              </a:solidFill>
              <a:effectLst/>
            </a:rPr>
            <a:t>5</a:t>
          </a:r>
          <a:r>
            <a:rPr lang="ru-RU" sz="2000" b="0" cap="all" dirty="0">
              <a:solidFill>
                <a:schemeClr val="tx1"/>
              </a:solidFill>
            </a:rPr>
            <a:t>2</a:t>
          </a:r>
          <a:r>
            <a:rPr lang="ru-RU" sz="2000" b="0" cap="all" dirty="0">
              <a:ln>
                <a:noFill/>
              </a:ln>
              <a:solidFill>
                <a:schemeClr val="tx1"/>
              </a:solidFill>
              <a:effectLst/>
            </a:rPr>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7207C8-8C71-418F-A91C-D7408019009A}" type="datetimeFigureOut">
              <a:rPr lang="ru-RU" smtClean="0"/>
              <a:pPr/>
              <a:t>13.10.2023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E5F804-1189-446A-843A-3B5D9B870D7A}"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62FC1175-0E93-1345-B16B-89A92570D935}" type="datetimeFigureOut">
              <a:rPr lang="ru-RU" smtClean="0"/>
              <a:pPr/>
              <a:t>13.10.2023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DEDC0-A4FB-E44F-9843-B8CB816C9B3F}" type="slidenum">
              <a:rPr lang="ru-RU" smtClean="0"/>
              <a:pPr/>
              <a:t>‹#›</a:t>
            </a:fld>
            <a:endParaRPr lang="ru-RU"/>
          </a:p>
        </p:txBody>
      </p:sp>
    </p:spTree>
    <p:extLst>
      <p:ext uri="{BB962C8B-B14F-4D97-AF65-F5344CB8AC3E}">
        <p14:creationId xmlns:p14="http://schemas.microsoft.com/office/powerpoint/2010/main" val="178304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a:solidFill>
                  <a:schemeClr val="tx1"/>
                </a:solidFill>
                <a:effectLst/>
                <a:latin typeface="+mn-lt"/>
                <a:ea typeface="+mn-ea"/>
                <a:cs typeface="+mn-cs"/>
              </a:rPr>
              <a:t>Численность работников организаций, в которых действуют организации профсоюза, всего </a:t>
            </a:r>
          </a:p>
          <a:p>
            <a:r>
              <a:rPr lang="ru-RU" sz="1200" kern="1200" dirty="0">
                <a:solidFill>
                  <a:schemeClr val="tx1"/>
                </a:solidFill>
                <a:effectLst/>
                <a:latin typeface="+mn-lt"/>
                <a:ea typeface="+mn-ea"/>
                <a:cs typeface="+mn-cs"/>
              </a:rPr>
              <a:t>в том числе на которых распространяется действие:</a:t>
            </a:r>
          </a:p>
          <a:p>
            <a:r>
              <a:rPr lang="ru-RU" sz="1200" kern="1200" dirty="0">
                <a:solidFill>
                  <a:schemeClr val="tx1"/>
                </a:solidFill>
                <a:effectLst/>
                <a:latin typeface="+mn-lt"/>
                <a:ea typeface="+mn-ea"/>
                <a:cs typeface="+mn-cs"/>
              </a:rPr>
              <a:t>11</a:t>
            </a:r>
          </a:p>
          <a:p>
            <a:r>
              <a:rPr lang="ru-RU" sz="1200" b="1" kern="1200" dirty="0">
                <a:solidFill>
                  <a:schemeClr val="tx1"/>
                </a:solidFill>
                <a:effectLst/>
                <a:latin typeface="+mn-lt"/>
                <a:ea typeface="+mn-ea"/>
                <a:cs typeface="+mn-cs"/>
              </a:rPr>
              <a:t>17462950</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колдоговоров </a:t>
            </a:r>
          </a:p>
          <a:p>
            <a:r>
              <a:rPr lang="ru-RU" sz="1200" kern="1200" dirty="0">
                <a:solidFill>
                  <a:schemeClr val="tx1"/>
                </a:solidFill>
                <a:effectLst/>
                <a:latin typeface="+mn-lt"/>
                <a:ea typeface="+mn-ea"/>
                <a:cs typeface="+mn-cs"/>
              </a:rPr>
              <a:t>11.1</a:t>
            </a:r>
          </a:p>
          <a:p>
            <a:r>
              <a:rPr lang="ru-RU" sz="1200" b="1" kern="1200" dirty="0">
                <a:solidFill>
                  <a:schemeClr val="tx1"/>
                </a:solidFill>
                <a:effectLst/>
                <a:latin typeface="+mn-lt"/>
                <a:ea typeface="+mn-ea"/>
                <a:cs typeface="+mn-cs"/>
              </a:rPr>
              <a:t>16375227</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федеральных отраслевых соглашений</a:t>
            </a:r>
          </a:p>
          <a:p>
            <a:r>
              <a:rPr lang="ru-RU" sz="1200" kern="1200" dirty="0">
                <a:solidFill>
                  <a:schemeClr val="tx1"/>
                </a:solidFill>
                <a:effectLst/>
                <a:latin typeface="+mn-lt"/>
                <a:ea typeface="+mn-ea"/>
                <a:cs typeface="+mn-cs"/>
              </a:rPr>
              <a:t>11.2</a:t>
            </a:r>
          </a:p>
          <a:p>
            <a:r>
              <a:rPr lang="ru-RU" sz="1200" b="1" kern="1200" dirty="0">
                <a:solidFill>
                  <a:schemeClr val="tx1"/>
                </a:solidFill>
                <a:effectLst/>
                <a:latin typeface="+mn-lt"/>
                <a:ea typeface="+mn-ea"/>
                <a:cs typeface="+mn-cs"/>
              </a:rPr>
              <a:t>10026250</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отраслевых соглашений, заключенных на региональном уровне</a:t>
            </a:r>
          </a:p>
          <a:p>
            <a:r>
              <a:rPr lang="ru-RU" sz="1200" kern="1200" dirty="0">
                <a:solidFill>
                  <a:schemeClr val="tx1"/>
                </a:solidFill>
                <a:effectLst/>
                <a:latin typeface="+mn-lt"/>
                <a:ea typeface="+mn-ea"/>
                <a:cs typeface="+mn-cs"/>
              </a:rPr>
              <a:t>11.3</a:t>
            </a:r>
          </a:p>
          <a:p>
            <a:r>
              <a:rPr lang="ru-RU" sz="1200" b="1" kern="1200" dirty="0">
                <a:solidFill>
                  <a:schemeClr val="tx1"/>
                </a:solidFill>
                <a:effectLst/>
                <a:latin typeface="+mn-lt"/>
                <a:ea typeface="+mn-ea"/>
                <a:cs typeface="+mn-cs"/>
              </a:rPr>
              <a:t>7207489</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отраслевых соглашений, заключенных на территориальном уровне</a:t>
            </a:r>
          </a:p>
          <a:p>
            <a:r>
              <a:rPr lang="ru-RU" sz="1200" kern="1200" dirty="0">
                <a:solidFill>
                  <a:schemeClr val="tx1"/>
                </a:solidFill>
                <a:effectLst/>
                <a:latin typeface="+mn-lt"/>
                <a:ea typeface="+mn-ea"/>
                <a:cs typeface="+mn-cs"/>
              </a:rPr>
              <a:t>11.4</a:t>
            </a:r>
          </a:p>
          <a:p>
            <a:r>
              <a:rPr lang="ru-RU" sz="1200" b="1" kern="1200" dirty="0">
                <a:solidFill>
                  <a:schemeClr val="tx1"/>
                </a:solidFill>
                <a:effectLst/>
                <a:latin typeface="+mn-lt"/>
                <a:ea typeface="+mn-ea"/>
                <a:cs typeface="+mn-cs"/>
              </a:rPr>
              <a:t>4173315</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соглашения о региональной минимальной заработной плате</a:t>
            </a:r>
          </a:p>
          <a:p>
            <a:r>
              <a:rPr lang="ru-RU" sz="1200" kern="1200" dirty="0">
                <a:solidFill>
                  <a:schemeClr val="tx1"/>
                </a:solidFill>
                <a:effectLst/>
                <a:latin typeface="+mn-lt"/>
                <a:ea typeface="+mn-ea"/>
                <a:cs typeface="+mn-cs"/>
              </a:rPr>
              <a:t>11.5</a:t>
            </a:r>
          </a:p>
          <a:p>
            <a:r>
              <a:rPr lang="ru-RU" sz="1200" b="1" kern="1200" dirty="0">
                <a:solidFill>
                  <a:schemeClr val="tx1"/>
                </a:solidFill>
                <a:effectLst/>
                <a:latin typeface="+mn-lt"/>
                <a:ea typeface="+mn-ea"/>
                <a:cs typeface="+mn-cs"/>
              </a:rPr>
              <a:t>5879924</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48FC7D3A-3C0F-4FAE-B1E7-9F22D3F07225}" type="slidenum">
              <a:rPr lang="ru-RU" smtClean="0"/>
              <a:pPr/>
              <a:t>73</a:t>
            </a:fld>
            <a:endParaRPr lang="ru-RU"/>
          </a:p>
        </p:txBody>
      </p:sp>
    </p:spTree>
    <p:extLst>
      <p:ext uri="{BB962C8B-B14F-4D97-AF65-F5344CB8AC3E}">
        <p14:creationId xmlns:p14="http://schemas.microsoft.com/office/powerpoint/2010/main" val="54202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8FC7D3A-3C0F-4FAE-B1E7-9F22D3F07225}" type="slidenum">
              <a:rPr lang="ru-RU" smtClean="0"/>
              <a:pPr/>
              <a:t>75</a:t>
            </a:fld>
            <a:endParaRPr lang="ru-RU"/>
          </a:p>
        </p:txBody>
      </p:sp>
    </p:spTree>
    <p:extLst>
      <p:ext uri="{BB962C8B-B14F-4D97-AF65-F5344CB8AC3E}">
        <p14:creationId xmlns:p14="http://schemas.microsoft.com/office/powerpoint/2010/main" val="101521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FC7D3A-3C0F-4FAE-B1E7-9F22D3F07225}" type="slidenum">
              <a:rPr lang="ru-RU" smtClean="0"/>
              <a:pPr/>
              <a:t>78</a:t>
            </a:fld>
            <a:endParaRPr lang="ru-RU"/>
          </a:p>
        </p:txBody>
      </p:sp>
    </p:spTree>
    <p:extLst>
      <p:ext uri="{BB962C8B-B14F-4D97-AF65-F5344CB8AC3E}">
        <p14:creationId xmlns:p14="http://schemas.microsoft.com/office/powerpoint/2010/main" val="241435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7F965858-1A80-9941-A113-5260B2C41BDD}" type="datetime1">
              <a:rPr lang="ru-RU" smtClean="0"/>
              <a:pPr/>
              <a:t>13.10.2023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152016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4B007CE8-B4F5-9942-86E7-9CC26235D0BB}" type="datetime1">
              <a:rPr lang="ru-RU" smtClean="0"/>
              <a:pPr/>
              <a:t>13.10.2023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32780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B4F9C3B7-2126-E842-9399-8587AF045F4F}" type="datetime1">
              <a:rPr lang="ru-RU" smtClean="0"/>
              <a:pPr/>
              <a:t>13.10.2023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51487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9632C1D3-85D3-6243-A321-289618BE2145}" type="datetime1">
              <a:rPr lang="ru-RU" smtClean="0"/>
              <a:pPr/>
              <a:t>13.10.2023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426735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055BF80D-8443-314E-8D90-D4E938C14231}" type="datetime1">
              <a:rPr lang="ru-RU" smtClean="0"/>
              <a:pPr/>
              <a:t>13.10.2023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378311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30C96705-54FF-0847-BD26-0A5DBB39CB3A}" type="datetime1">
              <a:rPr lang="ru-RU" smtClean="0"/>
              <a:pPr/>
              <a:t>13.10.2023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96977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FF80D991-7EE3-CA4E-B876-02440FFB4653}" type="datetime1">
              <a:rPr lang="ru-RU" smtClean="0"/>
              <a:pPr/>
              <a:t>13.10.2023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428036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7AA50A21-FDB1-7C45-91C0-3FB60D339BD2}" type="datetime1">
              <a:rPr lang="ru-RU" smtClean="0"/>
              <a:pPr/>
              <a:t>13.10.2023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36696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7619DD09-7508-8244-B4B5-A0E0447D73FE}" type="datetime1">
              <a:rPr lang="ru-RU" smtClean="0"/>
              <a:pPr/>
              <a:t>13.10.2023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316584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35954272-1499-704D-AEED-11AD9B123546}" type="datetime1">
              <a:rPr lang="ru-RU" smtClean="0"/>
              <a:pPr/>
              <a:t>13.10.2023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418684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19A46170-5F7B-D14C-A5E8-42E8C34CDA6D}" type="datetime1">
              <a:rPr lang="ru-RU" smtClean="0"/>
              <a:pPr/>
              <a:t>13.10.2023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pPr/>
              <a:t>‹#›</a:t>
            </a:fld>
            <a:endParaRPr lang="en-US"/>
          </a:p>
        </p:txBody>
      </p:sp>
    </p:spTree>
    <p:extLst>
      <p:ext uri="{BB962C8B-B14F-4D97-AF65-F5344CB8AC3E}">
        <p14:creationId xmlns:p14="http://schemas.microsoft.com/office/powerpoint/2010/main" val="202484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D2321EE7-407C-3B4F-9E3C-124A4AB0BD49}" type="datetime1">
              <a:rPr lang="ru-RU" smtClean="0"/>
              <a:pPr/>
              <a:t>13.10.2023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77854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hdr="0" ft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7435" y="2852936"/>
            <a:ext cx="10468864" cy="151216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u="sng" dirty="0">
                <a:ln/>
                <a:solidFill>
                  <a:schemeClr val="tx1"/>
                </a:solidFill>
                <a:effectLst/>
                <a:latin typeface="Times New Roman" pitchFamily="18" charset="0"/>
                <a:cs typeface="Times New Roman" pitchFamily="18" charset="0"/>
              </a:rPr>
              <a:t>О работе профсоюзной стороны Российской трехсторонней комиссии по регулированию социально-трудовых отношений</a:t>
            </a:r>
          </a:p>
        </p:txBody>
      </p:sp>
      <p:sp>
        <p:nvSpPr>
          <p:cNvPr id="3" name="Подзаголовок 2"/>
          <p:cNvSpPr>
            <a:spLocks noGrp="1"/>
          </p:cNvSpPr>
          <p:nvPr>
            <p:ph type="subTitle" idx="1"/>
          </p:nvPr>
        </p:nvSpPr>
        <p:spPr>
          <a:xfrm>
            <a:off x="4751851" y="4941168"/>
            <a:ext cx="7008779" cy="1440160"/>
          </a:xfrm>
        </p:spPr>
        <p:txBody>
          <a:bodyPr>
            <a:normAutofit lnSpcReduction="10000"/>
          </a:bodyPr>
          <a:lstStyle/>
          <a:p>
            <a:pPr algn="l"/>
            <a:r>
              <a:rPr lang="ru-RU" sz="2000" dirty="0"/>
              <a:t>Секретарь ФНПР – руководитель Департамента социально-трудовых отношений и социального партнерства Аппарата ФНПР </a:t>
            </a:r>
          </a:p>
          <a:p>
            <a:pPr algn="l"/>
            <a:r>
              <a:rPr lang="ru-RU" sz="2000" b="1" dirty="0"/>
              <a:t>Соколов Олег Владимирович</a:t>
            </a:r>
          </a:p>
          <a:p>
            <a:pPr algn="l"/>
            <a:endParaRPr lang="ru-RU" sz="2000" dirty="0"/>
          </a:p>
        </p:txBody>
      </p:sp>
      <p:sp>
        <p:nvSpPr>
          <p:cNvPr id="4" name="Заголовок 1"/>
          <p:cNvSpPr txBox="1">
            <a:spLocks/>
          </p:cNvSpPr>
          <p:nvPr/>
        </p:nvSpPr>
        <p:spPr>
          <a:xfrm>
            <a:off x="2063552" y="980728"/>
            <a:ext cx="9889099" cy="432048"/>
          </a:xfrm>
          <a:prstGeom prst="rect">
            <a:avLst/>
          </a:prstGeom>
          <a:ln>
            <a:noFill/>
          </a:ln>
        </p:spPr>
        <p:txBody>
          <a:bodyPr vert="horz" lIns="0" tIns="0" rIns="18288" bIns="0"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a:ln/>
                <a:latin typeface="Times New Roman" pitchFamily="18" charset="0"/>
                <a:ea typeface="+mj-ea"/>
                <a:cs typeface="Times New Roman" pitchFamily="18" charset="0"/>
              </a:rPr>
              <a:t>ФЕДЕРАЦИЯ НЕЗАВИСИМЫХ ПРОФСОЮЗОВ РОССИИ</a:t>
            </a:r>
            <a:endParaRPr kumimoji="0" lang="ru-RU" sz="2000" b="1" i="0" u="none" strike="noStrike" kern="1200" cap="none" spc="0" normalizeH="0" baseline="0" noProof="0" dirty="0">
              <a:ln/>
              <a:solidFill>
                <a:schemeClr val="tx1"/>
              </a:solidFill>
              <a:effectLst/>
              <a:uLnTx/>
              <a:uFillTx/>
              <a:latin typeface="Times New Roman" pitchFamily="18" charset="0"/>
              <a:ea typeface="+mj-ea"/>
              <a:cs typeface="Times New Roman" pitchFamily="18" charset="0"/>
            </a:endParaRPr>
          </a:p>
        </p:txBody>
      </p:sp>
      <p:pic>
        <p:nvPicPr>
          <p:cNvPr id="5" name="Picture 2" descr="Y:\ИМЕННЫЕ ПАПКИ\Алексеев\fnprlogo.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677" t="2673" r="985" b="1100"/>
          <a:stretch/>
        </p:blipFill>
        <p:spPr bwMode="auto">
          <a:xfrm>
            <a:off x="1103445" y="836713"/>
            <a:ext cx="960107" cy="720079"/>
          </a:xfrm>
          <a:prstGeom prst="rect">
            <a:avLst/>
          </a:prstGeom>
          <a:ln w="38100">
            <a:solidFill>
              <a:schemeClr val="bg1"/>
            </a:solidFill>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2639616" y="1412776"/>
            <a:ext cx="9121013" cy="5184576"/>
          </a:xfrm>
        </p:spPr>
        <p:txBody>
          <a:bodyPr anchor="t">
            <a:noAutofit/>
          </a:bodyPr>
          <a:lstStyle/>
          <a:p>
            <a:pPr indent="541338" algn="just">
              <a:buClrTx/>
            </a:pPr>
            <a:r>
              <a:rPr lang="ru-RU" sz="1650" b="1" u="sng" dirty="0"/>
              <a:t>Проблема:</a:t>
            </a:r>
            <a:r>
              <a:rPr lang="ru-RU" sz="1650" b="1" dirty="0"/>
              <a:t> </a:t>
            </a:r>
            <a:r>
              <a:rPr lang="ru-RU" sz="1650" dirty="0"/>
              <a:t>невозможность проведения коллективных переговоров малочисленными профсоюзами.</a:t>
            </a:r>
          </a:p>
          <a:p>
            <a:pPr indent="541338" algn="just">
              <a:buClrTx/>
            </a:pPr>
            <a:r>
              <a:rPr lang="ru-RU" sz="1650" b="1" u="sng" dirty="0"/>
              <a:t>Решение</a:t>
            </a:r>
            <a:r>
              <a:rPr lang="ru-RU" sz="1650" dirty="0"/>
              <a:t>: внести изменения в статьи 31, 37 ТК РФ в части наделения профсоюзов правом на проведение коллективных переговоров и заключение коллективных договоров, в случае если первичная профсоюзная организация в единственном числе и объединяет менее половины работников организаций.</a:t>
            </a:r>
          </a:p>
          <a:p>
            <a:pPr indent="355600" algn="ctr">
              <a:buClrTx/>
            </a:pPr>
            <a:r>
              <a:rPr lang="ru-RU" sz="1650" b="1" dirty="0"/>
              <a:t>ИЛИ</a:t>
            </a:r>
          </a:p>
          <a:p>
            <a:pPr indent="541338" algn="just"/>
            <a:r>
              <a:rPr lang="ru-RU" sz="1650" b="1" u="sng" dirty="0"/>
              <a:t>Решение</a:t>
            </a:r>
            <a:r>
              <a:rPr lang="ru-RU" sz="1650" dirty="0"/>
              <a:t>: внести изменения в Федеральный закон от 12.01.1996 № 10-ФЗ «О профессиональных союзах, их правах и гарантиях деятельности» в части определения понятия «член профсоюза»:</a:t>
            </a:r>
          </a:p>
          <a:p>
            <a:pPr indent="541338" algn="just"/>
            <a:r>
              <a:rPr lang="ru-RU" sz="1650" dirty="0"/>
              <a:t>«член профсоюза – работник, трудящийся, в том числе физическое лицо, получающее доход от своего труда и не имеющее наемных работников, работающее на основе гражданско-правового договора, занимающееся индивидуальной предпринимательской, профессиональной или иной деятельностью, связанной с личным трудом, а также обучающееся в образовательной организации профессионального образования, временно не трудящийся, самозанятый, пенсионер, вступивший и состоящий на учете в профсоюзе».</a:t>
            </a:r>
          </a:p>
          <a:p>
            <a:pPr indent="355600" algn="just">
              <a:buClrTx/>
            </a:pPr>
            <a:endParaRPr lang="ru-RU" sz="2000" dirty="0"/>
          </a:p>
          <a:p>
            <a:pPr indent="355600" algn="just">
              <a:buClrTx/>
              <a:buFont typeface="+mj-lt"/>
              <a:buAutoNum type="arabicPeriod"/>
            </a:pPr>
            <a:endParaRPr lang="ru-RU" sz="2000" dirty="0"/>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10</a:t>
            </a:fld>
            <a:endParaRPr lang="ru-RU"/>
          </a:p>
        </p:txBody>
      </p:sp>
      <p:sp>
        <p:nvSpPr>
          <p:cNvPr id="4" name="Прямоугольник 3">
            <a:extLst>
              <a:ext uri="{FF2B5EF4-FFF2-40B4-BE49-F238E27FC236}">
                <a16:creationId xmlns:a16="http://schemas.microsoft.com/office/drawing/2014/main" id="{0D663966-00E8-D844-BBFA-5B65E5BF5A7D}"/>
              </a:ext>
            </a:extLst>
          </p:cNvPr>
          <p:cNvSpPr/>
          <p:nvPr/>
        </p:nvSpPr>
        <p:spPr>
          <a:xfrm>
            <a:off x="0" y="-434801"/>
            <a:ext cx="121920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endParaRPr lang="ru-RU" sz="2600" b="1" dirty="0">
              <a:latin typeface="+mn-lt"/>
              <a:cs typeface="Times New Roman" pitchFamily="18" charset="0"/>
            </a:endParaRPr>
          </a:p>
          <a:p>
            <a:pPr algn="ctr"/>
            <a:r>
              <a:rPr lang="ru-RU" sz="2600" b="1" dirty="0">
                <a:cs typeface="Times New Roman" pitchFamily="18" charset="0"/>
              </a:rPr>
              <a:t>6. Установление приоритетного права профсоюзов на заключение коллективного договора в организации</a:t>
            </a:r>
          </a:p>
          <a:p>
            <a:pPr algn="ctr"/>
            <a:endParaRPr lang="ru-RU" sz="2600" b="1" dirty="0">
              <a:latin typeface="+mn-lt"/>
            </a:endParaRPr>
          </a:p>
        </p:txBody>
      </p:sp>
      <p:pic>
        <p:nvPicPr>
          <p:cNvPr id="10" name="Рисунок 9" descr="b9d5a2a3f7b9e9ccd4c24e91742b5536.png"/>
          <p:cNvPicPr>
            <a:picLocks noChangeAspect="1"/>
          </p:cNvPicPr>
          <p:nvPr/>
        </p:nvPicPr>
        <p:blipFill>
          <a:blip r:embed="rId2" cstate="print"/>
          <a:stretch>
            <a:fillRect/>
          </a:stretch>
        </p:blipFill>
        <p:spPr>
          <a:xfrm>
            <a:off x="0" y="2708920"/>
            <a:ext cx="2842451" cy="172819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roundtable.jpg"/>
          <p:cNvPicPr>
            <a:picLocks noChangeAspect="1"/>
          </p:cNvPicPr>
          <p:nvPr/>
        </p:nvPicPr>
        <p:blipFill>
          <a:blip r:embed="rId2" cstate="print"/>
          <a:srcRect l="5416" t="10308" r="4652" b="11344"/>
          <a:stretch>
            <a:fillRect/>
          </a:stretch>
        </p:blipFill>
        <p:spPr>
          <a:xfrm>
            <a:off x="143339" y="2564905"/>
            <a:ext cx="3311691" cy="1370355"/>
          </a:xfrm>
          <a:prstGeom prst="rect">
            <a:avLst/>
          </a:prstGeom>
          <a:ln>
            <a:noFill/>
          </a:ln>
          <a:effectLst>
            <a:softEdge rad="112500"/>
          </a:effectLst>
        </p:spPr>
      </p:pic>
      <p:sp>
        <p:nvSpPr>
          <p:cNvPr id="8" name="Текст 7"/>
          <p:cNvSpPr>
            <a:spLocks noGrp="1"/>
          </p:cNvSpPr>
          <p:nvPr>
            <p:ph type="body" idx="1"/>
          </p:nvPr>
        </p:nvSpPr>
        <p:spPr>
          <a:xfrm>
            <a:off x="3311691" y="1700808"/>
            <a:ext cx="8448939" cy="4104456"/>
          </a:xfrm>
        </p:spPr>
        <p:txBody>
          <a:bodyPr anchor="t">
            <a:normAutofit/>
          </a:bodyPr>
          <a:lstStyle/>
          <a:p>
            <a:pPr indent="541338" algn="just">
              <a:buClrTx/>
            </a:pPr>
            <a:endParaRPr lang="ru-RU" sz="1800" b="1" u="sng" dirty="0"/>
          </a:p>
          <a:p>
            <a:pPr indent="541338" algn="just">
              <a:buClrTx/>
            </a:pPr>
            <a:r>
              <a:rPr lang="ru-RU" sz="2000" b="1" u="sng" dirty="0"/>
              <a:t>Проблема:</a:t>
            </a:r>
            <a:r>
              <a:rPr lang="ru-RU" sz="2000" dirty="0"/>
              <a:t> отсутствие представителей работников в заседаниях коллегиального органа управления организацией с правом совещательного голоса.</a:t>
            </a:r>
          </a:p>
          <a:p>
            <a:pPr indent="541338" algn="just">
              <a:buClrTx/>
            </a:pPr>
            <a:endParaRPr lang="ru-RU" sz="2000" dirty="0"/>
          </a:p>
          <a:p>
            <a:pPr indent="541338" algn="just"/>
            <a:r>
              <a:rPr lang="ru-RU" sz="2000" b="1" u="sng" dirty="0"/>
              <a:t>Решение:</a:t>
            </a:r>
            <a:r>
              <a:rPr lang="ru-RU" sz="2000" dirty="0"/>
              <a:t> обеспечить федеральными законами, учредительными и внутренними документами организации, коллективным договором, соглашениями участие представителей работников в заседаниях коллегиального органа управления организаций с правом совещательного голоса.</a:t>
            </a:r>
          </a:p>
          <a:p>
            <a:pPr indent="541338" algn="just"/>
            <a:endParaRPr lang="ru-RU" sz="1800" b="1" u="sng" dirty="0"/>
          </a:p>
          <a:p>
            <a:pPr indent="355600" algn="just">
              <a:buClrTx/>
            </a:pPr>
            <a:endParaRPr lang="ru-RU" sz="2000" dirty="0"/>
          </a:p>
          <a:p>
            <a:pPr indent="355600" algn="just">
              <a:buClrTx/>
              <a:buFont typeface="+mj-lt"/>
              <a:buAutoNum type="arabicPeriod"/>
            </a:pPr>
            <a:endParaRPr lang="ru-RU" sz="2000" dirty="0"/>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11</a:t>
            </a:fld>
            <a:endParaRPr lang="ru-RU"/>
          </a:p>
        </p:txBody>
      </p:sp>
      <p:sp>
        <p:nvSpPr>
          <p:cNvPr id="4" name="Прямоугольник 3">
            <a:extLst>
              <a:ext uri="{FF2B5EF4-FFF2-40B4-BE49-F238E27FC236}">
                <a16:creationId xmlns:a16="http://schemas.microsoft.com/office/drawing/2014/main" id="{0D663966-00E8-D844-BBFA-5B65E5BF5A7D}"/>
              </a:ext>
            </a:extLst>
          </p:cNvPr>
          <p:cNvSpPr/>
          <p:nvPr/>
        </p:nvSpPr>
        <p:spPr>
          <a:xfrm>
            <a:off x="0" y="0"/>
            <a:ext cx="121920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anchor="t">
            <a:spAutoFit/>
          </a:bodyPr>
          <a:lstStyle/>
          <a:p>
            <a:pPr algn="ctr"/>
            <a:endParaRPr lang="ru-RU" sz="2200" b="1" dirty="0">
              <a:cs typeface="Times New Roman" pitchFamily="18" charset="0"/>
            </a:endParaRPr>
          </a:p>
          <a:p>
            <a:pPr algn="ctr"/>
            <a:r>
              <a:rPr lang="ru-RU" sz="2200" b="1" dirty="0">
                <a:cs typeface="Times New Roman" pitchFamily="18" charset="0"/>
              </a:rPr>
              <a:t>7. Обеспечение участия представителей работников в заседаниях коллегиального органа управления организацией с правом совещательного голоса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p:nvPr/>
        </p:nvGrpSpPr>
        <p:grpSpPr>
          <a:xfrm>
            <a:off x="335360" y="3717033"/>
            <a:ext cx="11617291" cy="2869471"/>
            <a:chOff x="179512" y="764704"/>
            <a:chExt cx="8712968" cy="3528392"/>
          </a:xfrm>
        </p:grpSpPr>
        <p:cxnSp>
          <p:nvCxnSpPr>
            <p:cNvPr id="3" name="Прямая соединительная линия 2"/>
            <p:cNvCxnSpPr/>
            <p:nvPr/>
          </p:nvCxnSpPr>
          <p:spPr>
            <a:xfrm>
              <a:off x="7452320" y="1052736"/>
              <a:ext cx="0" cy="648072"/>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Прямая соединительная линия 3"/>
            <p:cNvCxnSpPr/>
            <p:nvPr/>
          </p:nvCxnSpPr>
          <p:spPr>
            <a:xfrm>
              <a:off x="4499992" y="1124744"/>
              <a:ext cx="0" cy="648072"/>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1547664" y="1052736"/>
              <a:ext cx="0" cy="648072"/>
            </a:xfrm>
            <a:prstGeom prst="line">
              <a:avLst/>
            </a:prstGeom>
          </p:spPr>
          <p:style>
            <a:lnRef idx="3">
              <a:schemeClr val="accent1"/>
            </a:lnRef>
            <a:fillRef idx="0">
              <a:schemeClr val="accent1"/>
            </a:fillRef>
            <a:effectRef idx="2">
              <a:schemeClr val="accent1"/>
            </a:effectRef>
            <a:fontRef idx="minor">
              <a:schemeClr val="tx1"/>
            </a:fontRef>
          </p:style>
        </p:cxnSp>
        <p:sp>
          <p:nvSpPr>
            <p:cNvPr id="6" name="Прямоугольник 5"/>
            <p:cNvSpPr/>
            <p:nvPr/>
          </p:nvSpPr>
          <p:spPr>
            <a:xfrm>
              <a:off x="6012160" y="1412776"/>
              <a:ext cx="2880320" cy="288032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ru-RU" sz="1000" b="1" dirty="0">
                  <a:latin typeface="Times New Roman" pitchFamily="18" charset="0"/>
                  <a:cs typeface="Times New Roman" pitchFamily="18" charset="0"/>
                </a:rPr>
                <a:t>Сторона Комиссии, представляющая общероссийские объединения работодателей</a:t>
              </a: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p>
              <a:pPr algn="ctr"/>
              <a:r>
                <a:rPr lang="ru-RU" sz="1000" dirty="0">
                  <a:latin typeface="Times New Roman" pitchFamily="18" charset="0"/>
                  <a:cs typeface="Times New Roman" pitchFamily="18" charset="0"/>
                </a:rPr>
                <a:t>30 членов РТК,</a:t>
              </a:r>
            </a:p>
            <a:p>
              <a:pPr algn="ctr"/>
              <a:r>
                <a:rPr lang="ru-RU" sz="1000" dirty="0">
                  <a:latin typeface="Times New Roman" pitchFamily="18" charset="0"/>
                  <a:cs typeface="Times New Roman" pitchFamily="18" charset="0"/>
                </a:rPr>
                <a:t>представителей общероссийских объединений работодателей</a:t>
              </a:r>
            </a:p>
            <a:p>
              <a:pPr algn="ctr"/>
              <a:endParaRPr lang="ru-RU" sz="1000" b="1" dirty="0">
                <a:latin typeface="Times New Roman" pitchFamily="18" charset="0"/>
                <a:cs typeface="Times New Roman" pitchFamily="18" charset="0"/>
              </a:endParaRPr>
            </a:p>
          </p:txBody>
        </p:sp>
        <p:sp>
          <p:nvSpPr>
            <p:cNvPr id="7" name="Прямоугольник 6"/>
            <p:cNvSpPr/>
            <p:nvPr/>
          </p:nvSpPr>
          <p:spPr>
            <a:xfrm>
              <a:off x="3059832" y="1412776"/>
              <a:ext cx="2808312" cy="288032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ru-RU" sz="1000" b="1" dirty="0">
                  <a:latin typeface="Times New Roman" pitchFamily="18" charset="0"/>
                  <a:cs typeface="Times New Roman" pitchFamily="18" charset="0"/>
                </a:rPr>
                <a:t>Сторона Комиссии, представляющая общероссийские объединения профсоюзов</a:t>
              </a: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700" b="1" dirty="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p>
              <a:pPr algn="ctr"/>
              <a:r>
                <a:rPr lang="ru-RU" sz="1000" dirty="0">
                  <a:latin typeface="Times New Roman" pitchFamily="18" charset="0"/>
                  <a:cs typeface="Times New Roman" pitchFamily="18" charset="0"/>
                </a:rPr>
                <a:t>30 членов РТК, представителей общероссийских объединений профсоюзов</a:t>
              </a:r>
            </a:p>
            <a:p>
              <a:pPr algn="ctr"/>
              <a:r>
                <a:rPr lang="ru-RU" sz="1000" dirty="0">
                  <a:latin typeface="Times New Roman" pitchFamily="18" charset="0"/>
                  <a:cs typeface="Times New Roman" pitchFamily="18" charset="0"/>
                </a:rPr>
                <a:t>(25 из них – представители ФНПР)</a:t>
              </a:r>
            </a:p>
            <a:p>
              <a:pPr algn="ctr"/>
              <a:endParaRPr lang="ru-RU" sz="1000" b="1" dirty="0">
                <a:latin typeface="Times New Roman" pitchFamily="18" charset="0"/>
                <a:cs typeface="Times New Roman" pitchFamily="18" charset="0"/>
              </a:endParaRPr>
            </a:p>
          </p:txBody>
        </p:sp>
        <p:sp>
          <p:nvSpPr>
            <p:cNvPr id="8" name="Прямоугольник 7"/>
            <p:cNvSpPr/>
            <p:nvPr/>
          </p:nvSpPr>
          <p:spPr>
            <a:xfrm>
              <a:off x="179512" y="1412776"/>
              <a:ext cx="2808312" cy="288032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ru-RU" sz="1000" b="1" dirty="0">
                  <a:latin typeface="Times New Roman" pitchFamily="18" charset="0"/>
                  <a:cs typeface="Times New Roman" pitchFamily="18" charset="0"/>
                </a:rPr>
                <a:t>Сторона Комиссии, представляющая Правительство Российской Федерации</a:t>
              </a: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b="1" dirty="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p>
              <a:pPr algn="ctr"/>
              <a:r>
                <a:rPr lang="ru-RU" sz="1000" dirty="0">
                  <a:latin typeface="Times New Roman" pitchFamily="18" charset="0"/>
                  <a:cs typeface="Times New Roman" pitchFamily="18" charset="0"/>
                </a:rPr>
                <a:t>30 членов РТК,</a:t>
              </a:r>
            </a:p>
            <a:p>
              <a:pPr algn="ctr"/>
              <a:r>
                <a:rPr lang="ru-RU" sz="1000" dirty="0">
                  <a:latin typeface="Times New Roman" pitchFamily="18" charset="0"/>
                  <a:cs typeface="Times New Roman" pitchFamily="18" charset="0"/>
                </a:rPr>
                <a:t>представителей Правительства Российской Федерации</a:t>
              </a:r>
            </a:p>
            <a:p>
              <a:pPr algn="ctr"/>
              <a:endParaRPr lang="ru-RU" sz="1000" b="1" dirty="0">
                <a:latin typeface="Times New Roman" pitchFamily="18" charset="0"/>
                <a:cs typeface="Times New Roman" pitchFamily="18" charset="0"/>
              </a:endParaRPr>
            </a:p>
          </p:txBody>
        </p:sp>
        <p:sp>
          <p:nvSpPr>
            <p:cNvPr id="9" name="Прямоугольник 8"/>
            <p:cNvSpPr/>
            <p:nvPr/>
          </p:nvSpPr>
          <p:spPr>
            <a:xfrm>
              <a:off x="179512" y="764704"/>
              <a:ext cx="871296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050" dirty="0">
                  <a:latin typeface="Times New Roman" pitchFamily="18" charset="0"/>
                  <a:cs typeface="Times New Roman" pitchFamily="18" charset="0"/>
                </a:rPr>
                <a:t>Координатор РТК</a:t>
              </a:r>
            </a:p>
            <a:p>
              <a:pPr algn="ctr"/>
              <a:r>
                <a:rPr lang="ru-RU" sz="1050" dirty="0">
                  <a:latin typeface="Times New Roman" pitchFamily="18" charset="0"/>
                  <a:cs typeface="Times New Roman" pitchFamily="18" charset="0"/>
                </a:rPr>
                <a:t>Голикова Татьяна Алексеевна, Заместитель Председателя Правительства Российской Федерации</a:t>
              </a:r>
            </a:p>
          </p:txBody>
        </p:sp>
        <p:sp>
          <p:nvSpPr>
            <p:cNvPr id="10" name="Прямоугольник 9"/>
            <p:cNvSpPr/>
            <p:nvPr/>
          </p:nvSpPr>
          <p:spPr>
            <a:xfrm>
              <a:off x="3131840" y="2004309"/>
              <a:ext cx="2664296" cy="9739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000" dirty="0">
                  <a:latin typeface="Times New Roman" pitchFamily="18" charset="0"/>
                  <a:cs typeface="Times New Roman" pitchFamily="18" charset="0"/>
                </a:rPr>
                <a:t>Координатор стороны Комиссии –</a:t>
              </a:r>
            </a:p>
            <a:p>
              <a:pPr algn="ctr"/>
              <a:r>
                <a:rPr lang="ru-RU" sz="1000" b="1" dirty="0">
                  <a:latin typeface="Times New Roman" pitchFamily="18" charset="0"/>
                  <a:cs typeface="Times New Roman" pitchFamily="18" charset="0"/>
                </a:rPr>
                <a:t>Шмаков Михаил Викторович</a:t>
              </a:r>
              <a:r>
                <a:rPr lang="ru-RU" sz="1000" dirty="0">
                  <a:latin typeface="Times New Roman" pitchFamily="18" charset="0"/>
                  <a:cs typeface="Times New Roman" pitchFamily="18" charset="0"/>
                </a:rPr>
                <a:t>, Председатель Федерации Независимых Профсоюзов России</a:t>
              </a:r>
            </a:p>
          </p:txBody>
        </p:sp>
        <p:sp>
          <p:nvSpPr>
            <p:cNvPr id="11" name="Прямоугольник 10"/>
            <p:cNvSpPr/>
            <p:nvPr/>
          </p:nvSpPr>
          <p:spPr>
            <a:xfrm>
              <a:off x="6084168" y="2004309"/>
              <a:ext cx="2736304" cy="9739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000" dirty="0">
                  <a:latin typeface="Times New Roman" pitchFamily="18" charset="0"/>
                  <a:cs typeface="Times New Roman" pitchFamily="18" charset="0"/>
                </a:rPr>
                <a:t>Координатор стороны Комиссии –</a:t>
              </a:r>
            </a:p>
            <a:p>
              <a:pPr algn="ctr"/>
              <a:r>
                <a:rPr lang="ru-RU" sz="1000" b="1" dirty="0">
                  <a:latin typeface="Times New Roman" pitchFamily="18" charset="0"/>
                  <a:cs typeface="Times New Roman" pitchFamily="18" charset="0"/>
                </a:rPr>
                <a:t>Шохин Александр Николаевич</a:t>
              </a:r>
              <a:r>
                <a:rPr lang="ru-RU" sz="1000" dirty="0">
                  <a:latin typeface="Times New Roman" pitchFamily="18" charset="0"/>
                  <a:cs typeface="Times New Roman" pitchFamily="18" charset="0"/>
                </a:rPr>
                <a:t>,</a:t>
              </a:r>
            </a:p>
            <a:p>
              <a:pPr algn="ctr"/>
              <a:r>
                <a:rPr lang="ru-RU" sz="1000" dirty="0">
                  <a:latin typeface="Times New Roman" pitchFamily="18" charset="0"/>
                  <a:cs typeface="Times New Roman" pitchFamily="18" charset="0"/>
                </a:rPr>
                <a:t>Президент Российского союза промышленников и предпринимателей</a:t>
              </a:r>
            </a:p>
          </p:txBody>
        </p:sp>
        <p:sp>
          <p:nvSpPr>
            <p:cNvPr id="12" name="Прямоугольник 5"/>
            <p:cNvSpPr/>
            <p:nvPr/>
          </p:nvSpPr>
          <p:spPr>
            <a:xfrm>
              <a:off x="251520" y="2004309"/>
              <a:ext cx="2664296" cy="9339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000" dirty="0">
                  <a:latin typeface="Times New Roman" pitchFamily="18" charset="0"/>
                  <a:cs typeface="Times New Roman" pitchFamily="18" charset="0"/>
                </a:rPr>
                <a:t>Координатор стороны Комиссии –</a:t>
              </a:r>
            </a:p>
            <a:p>
              <a:pPr algn="ctr"/>
              <a:r>
                <a:rPr lang="ru-RU" sz="1000" b="1" dirty="0" err="1">
                  <a:latin typeface="Times New Roman" pitchFamily="18" charset="0"/>
                  <a:cs typeface="Times New Roman" pitchFamily="18" charset="0"/>
                </a:rPr>
                <a:t>Котяков</a:t>
              </a:r>
              <a:r>
                <a:rPr lang="ru-RU" sz="1000" b="1" dirty="0">
                  <a:latin typeface="Times New Roman" pitchFamily="18" charset="0"/>
                  <a:cs typeface="Times New Roman" pitchFamily="18" charset="0"/>
                </a:rPr>
                <a:t> Антон Олегович</a:t>
              </a:r>
              <a:r>
                <a:rPr lang="ru-RU" sz="1000" dirty="0">
                  <a:latin typeface="Times New Roman" pitchFamily="18" charset="0"/>
                  <a:cs typeface="Times New Roman" pitchFamily="18" charset="0"/>
                </a:rPr>
                <a:t>,</a:t>
              </a:r>
            </a:p>
            <a:p>
              <a:pPr algn="ctr"/>
              <a:r>
                <a:rPr lang="ru-RU" sz="1000" dirty="0">
                  <a:latin typeface="Times New Roman" pitchFamily="18" charset="0"/>
                  <a:cs typeface="Times New Roman" pitchFamily="18" charset="0"/>
                </a:rPr>
                <a:t>Министр труда и социальной защиты Российской Федерации</a:t>
              </a:r>
            </a:p>
          </p:txBody>
        </p:sp>
      </p:gr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1" y="362952"/>
            <a:ext cx="4726969" cy="3292921"/>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225" y="836712"/>
            <a:ext cx="5865663" cy="2786190"/>
          </a:xfrm>
          <a:prstGeom prst="rect">
            <a:avLst/>
          </a:prstGeom>
        </p:spPr>
      </p:pic>
    </p:spTree>
    <p:extLst>
      <p:ext uri="{BB962C8B-B14F-4D97-AF65-F5344CB8AC3E}">
        <p14:creationId xmlns:p14="http://schemas.microsoft.com/office/powerpoint/2010/main" val="351882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12192000" cy="5143500"/>
          </a:xfrm>
          <a:prstGeom prst="rect">
            <a:avLst/>
          </a:prstGeom>
        </p:spPr>
      </p:pic>
    </p:spTree>
    <p:extLst>
      <p:ext uri="{BB962C8B-B14F-4D97-AF65-F5344CB8AC3E}">
        <p14:creationId xmlns:p14="http://schemas.microsoft.com/office/powerpoint/2010/main" val="186969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286677" y="1052736"/>
            <a:ext cx="11905323" cy="576064"/>
          </a:xfrm>
        </p:spPr>
        <p:txBody>
          <a:bodyPr>
            <a:noAutofit/>
          </a:bodyPr>
          <a:lstStyle/>
          <a:p>
            <a:pPr algn="ctr"/>
            <a:r>
              <a:rPr lang="ru-RU" sz="2800" b="1" dirty="0"/>
              <a:t>Структура Генерального соглашения 2021-2023 гг.</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14</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Прямоугольник 4"/>
          <p:cNvSpPr/>
          <p:nvPr/>
        </p:nvSpPr>
        <p:spPr>
          <a:xfrm>
            <a:off x="335360" y="1844824"/>
            <a:ext cx="10849205" cy="4893647"/>
          </a:xfrm>
          <a:prstGeom prst="rect">
            <a:avLst/>
          </a:prstGeom>
        </p:spPr>
        <p:txBody>
          <a:bodyPr wrap="square">
            <a:spAutoFit/>
          </a:bodyPr>
          <a:lstStyle/>
          <a:p>
            <a:pPr algn="just"/>
            <a:r>
              <a:rPr lang="ru-RU" sz="2400" dirty="0">
                <a:solidFill>
                  <a:schemeClr val="tx1">
                    <a:lumMod val="95000"/>
                  </a:schemeClr>
                </a:solidFill>
                <a:latin typeface="Times New Roman" pitchFamily="18" charset="0"/>
                <a:cs typeface="Times New Roman" pitchFamily="18" charset="0"/>
              </a:rPr>
              <a:t>Преамбула</a:t>
            </a:r>
          </a:p>
          <a:p>
            <a:pPr algn="just"/>
            <a:r>
              <a:rPr lang="ru-RU" sz="2400" dirty="0">
                <a:solidFill>
                  <a:schemeClr val="tx1">
                    <a:lumMod val="95000"/>
                  </a:schemeClr>
                </a:solidFill>
                <a:latin typeface="Times New Roman" pitchFamily="18" charset="0"/>
                <a:cs typeface="Times New Roman" pitchFamily="18" charset="0"/>
              </a:rPr>
              <a:t>Раздел </a:t>
            </a:r>
            <a:r>
              <a:rPr lang="en-US" sz="2400" dirty="0">
                <a:solidFill>
                  <a:schemeClr val="tx1">
                    <a:lumMod val="95000"/>
                  </a:schemeClr>
                </a:solidFill>
                <a:latin typeface="Times New Roman" pitchFamily="18" charset="0"/>
                <a:cs typeface="Times New Roman" pitchFamily="18" charset="0"/>
              </a:rPr>
              <a:t>I.</a:t>
            </a:r>
            <a:r>
              <a:rPr lang="ru-RU" sz="2400" dirty="0">
                <a:solidFill>
                  <a:schemeClr val="tx1">
                    <a:lumMod val="95000"/>
                  </a:schemeClr>
                </a:solidFill>
                <a:latin typeface="Times New Roman" pitchFamily="18" charset="0"/>
                <a:cs typeface="Times New Roman" pitchFamily="18" charset="0"/>
              </a:rPr>
              <a:t> Экономическая политика</a:t>
            </a:r>
            <a:endParaRPr lang="en-US" sz="2400" dirty="0">
              <a:solidFill>
                <a:schemeClr val="tx1">
                  <a:lumMod val="95000"/>
                </a:schemeClr>
              </a:solidFill>
              <a:latin typeface="Times New Roman" pitchFamily="18" charset="0"/>
              <a:cs typeface="Times New Roman" pitchFamily="18" charset="0"/>
            </a:endParaRPr>
          </a:p>
          <a:p>
            <a:pPr algn="just"/>
            <a:r>
              <a:rPr lang="ru-RU" sz="2400" dirty="0">
                <a:solidFill>
                  <a:schemeClr val="tx1">
                    <a:lumMod val="95000"/>
                  </a:schemeClr>
                </a:solidFill>
                <a:latin typeface="Times New Roman" pitchFamily="18" charset="0"/>
                <a:cs typeface="Times New Roman" pitchFamily="18" charset="0"/>
              </a:rPr>
              <a:t>Раздел </a:t>
            </a:r>
            <a:r>
              <a:rPr lang="en-US" sz="2400" dirty="0">
                <a:solidFill>
                  <a:schemeClr val="tx1">
                    <a:lumMod val="95000"/>
                  </a:schemeClr>
                </a:solidFill>
                <a:latin typeface="Times New Roman" pitchFamily="18" charset="0"/>
                <a:cs typeface="Times New Roman" pitchFamily="18" charset="0"/>
              </a:rPr>
              <a:t>II.</a:t>
            </a:r>
            <a:r>
              <a:rPr lang="ru-RU" sz="2400" dirty="0">
                <a:solidFill>
                  <a:schemeClr val="tx1">
                    <a:lumMod val="95000"/>
                  </a:schemeClr>
                </a:solidFill>
                <a:latin typeface="Times New Roman" pitchFamily="18" charset="0"/>
                <a:cs typeface="Times New Roman" pitchFamily="18" charset="0"/>
              </a:rPr>
              <a:t> Заработная плата, доходы и уровень жизни населения</a:t>
            </a:r>
            <a:endParaRPr lang="en-US" sz="2400" dirty="0">
              <a:solidFill>
                <a:schemeClr val="tx1">
                  <a:lumMod val="95000"/>
                </a:schemeClr>
              </a:solidFill>
              <a:latin typeface="Times New Roman" pitchFamily="18" charset="0"/>
              <a:cs typeface="Times New Roman" pitchFamily="18" charset="0"/>
            </a:endParaRPr>
          </a:p>
          <a:p>
            <a:pPr algn="just"/>
            <a:r>
              <a:rPr lang="ru-RU" sz="2400" dirty="0">
                <a:solidFill>
                  <a:schemeClr val="tx1">
                    <a:lumMod val="95000"/>
                  </a:schemeClr>
                </a:solidFill>
                <a:latin typeface="Times New Roman" pitchFamily="18" charset="0"/>
                <a:cs typeface="Times New Roman" pitchFamily="18" charset="0"/>
              </a:rPr>
              <a:t>Раздел </a:t>
            </a:r>
            <a:r>
              <a:rPr lang="en-US" sz="2400" dirty="0">
                <a:solidFill>
                  <a:schemeClr val="tx1">
                    <a:lumMod val="95000"/>
                  </a:schemeClr>
                </a:solidFill>
                <a:latin typeface="Times New Roman" pitchFamily="18" charset="0"/>
                <a:cs typeface="Times New Roman" pitchFamily="18" charset="0"/>
              </a:rPr>
              <a:t>III.</a:t>
            </a:r>
            <a:r>
              <a:rPr lang="ru-RU" sz="2400" dirty="0">
                <a:solidFill>
                  <a:schemeClr val="tx1">
                    <a:lumMod val="95000"/>
                  </a:schemeClr>
                </a:solidFill>
                <a:latin typeface="Times New Roman" pitchFamily="18" charset="0"/>
                <a:cs typeface="Times New Roman" pitchFamily="18" charset="0"/>
              </a:rPr>
              <a:t> Развитие рынка труда и содействие занятости населения</a:t>
            </a:r>
            <a:endParaRPr lang="en-US" sz="2400" dirty="0">
              <a:solidFill>
                <a:schemeClr val="tx1">
                  <a:lumMod val="95000"/>
                </a:schemeClr>
              </a:solidFill>
              <a:latin typeface="Times New Roman" pitchFamily="18" charset="0"/>
              <a:cs typeface="Times New Roman" pitchFamily="18" charset="0"/>
            </a:endParaRPr>
          </a:p>
          <a:p>
            <a:pPr algn="just"/>
            <a:r>
              <a:rPr lang="ru-RU" sz="2400" dirty="0">
                <a:solidFill>
                  <a:schemeClr val="tx1">
                    <a:lumMod val="95000"/>
                  </a:schemeClr>
                </a:solidFill>
                <a:latin typeface="Times New Roman" pitchFamily="18" charset="0"/>
                <a:cs typeface="Times New Roman" pitchFamily="18" charset="0"/>
              </a:rPr>
              <a:t>Раздел </a:t>
            </a:r>
            <a:r>
              <a:rPr lang="en-US" sz="2400" dirty="0">
                <a:solidFill>
                  <a:schemeClr val="tx1">
                    <a:lumMod val="95000"/>
                  </a:schemeClr>
                </a:solidFill>
                <a:latin typeface="Times New Roman" pitchFamily="18" charset="0"/>
                <a:cs typeface="Times New Roman" pitchFamily="18" charset="0"/>
              </a:rPr>
              <a:t>IV.</a:t>
            </a:r>
            <a:r>
              <a:rPr lang="ru-RU" sz="2400" dirty="0">
                <a:solidFill>
                  <a:schemeClr val="tx1">
                    <a:lumMod val="95000"/>
                  </a:schemeClr>
                </a:solidFill>
                <a:latin typeface="Times New Roman" pitchFamily="18" charset="0"/>
                <a:cs typeface="Times New Roman" pitchFamily="18" charset="0"/>
              </a:rPr>
              <a:t> Социальное страхование, социальная защита, развитие отраслей социальной сферы</a:t>
            </a:r>
            <a:endParaRPr lang="en-US" sz="2400" dirty="0">
              <a:solidFill>
                <a:schemeClr val="tx1">
                  <a:lumMod val="95000"/>
                </a:schemeClr>
              </a:solidFill>
              <a:latin typeface="Times New Roman" pitchFamily="18" charset="0"/>
              <a:cs typeface="Times New Roman" pitchFamily="18" charset="0"/>
            </a:endParaRPr>
          </a:p>
          <a:p>
            <a:pPr algn="just"/>
            <a:r>
              <a:rPr lang="ru-RU" sz="2400" dirty="0">
                <a:solidFill>
                  <a:schemeClr val="tx1">
                    <a:lumMod val="95000"/>
                  </a:schemeClr>
                </a:solidFill>
                <a:latin typeface="Times New Roman" pitchFamily="18" charset="0"/>
                <a:cs typeface="Times New Roman" pitchFamily="18" charset="0"/>
              </a:rPr>
              <a:t>Раздел </a:t>
            </a:r>
            <a:r>
              <a:rPr lang="en-US" sz="2400" dirty="0">
                <a:solidFill>
                  <a:schemeClr val="tx1">
                    <a:lumMod val="95000"/>
                  </a:schemeClr>
                </a:solidFill>
                <a:latin typeface="Times New Roman" pitchFamily="18" charset="0"/>
                <a:cs typeface="Times New Roman" pitchFamily="18" charset="0"/>
              </a:rPr>
              <a:t>V.</a:t>
            </a:r>
            <a:r>
              <a:rPr lang="ru-RU" sz="2400" dirty="0">
                <a:solidFill>
                  <a:schemeClr val="tx1">
                    <a:lumMod val="95000"/>
                  </a:schemeClr>
                </a:solidFill>
                <a:latin typeface="Times New Roman" pitchFamily="18" charset="0"/>
                <a:cs typeface="Times New Roman" pitchFamily="18" charset="0"/>
              </a:rPr>
              <a:t> Условия и охрана труда, промышленность и экологическая безопасность</a:t>
            </a:r>
            <a:endParaRPr lang="en-US" sz="2400" dirty="0">
              <a:solidFill>
                <a:schemeClr val="tx1">
                  <a:lumMod val="95000"/>
                </a:schemeClr>
              </a:solidFill>
              <a:latin typeface="Times New Roman" pitchFamily="18" charset="0"/>
              <a:cs typeface="Times New Roman" pitchFamily="18" charset="0"/>
            </a:endParaRPr>
          </a:p>
          <a:p>
            <a:pPr algn="just"/>
            <a:r>
              <a:rPr lang="ru-RU" sz="2400" dirty="0">
                <a:solidFill>
                  <a:schemeClr val="tx1">
                    <a:lumMod val="95000"/>
                  </a:schemeClr>
                </a:solidFill>
                <a:latin typeface="Times New Roman" pitchFamily="18" charset="0"/>
                <a:cs typeface="Times New Roman" pitchFamily="18" charset="0"/>
              </a:rPr>
              <a:t>Раздел </a:t>
            </a:r>
            <a:r>
              <a:rPr lang="en-US" sz="2400" dirty="0">
                <a:solidFill>
                  <a:schemeClr val="tx1">
                    <a:lumMod val="95000"/>
                  </a:schemeClr>
                </a:solidFill>
                <a:latin typeface="Times New Roman" pitchFamily="18" charset="0"/>
                <a:cs typeface="Times New Roman" pitchFamily="18" charset="0"/>
              </a:rPr>
              <a:t>VI.</a:t>
            </a:r>
            <a:r>
              <a:rPr lang="ru-RU" sz="2400" dirty="0">
                <a:solidFill>
                  <a:schemeClr val="tx1">
                    <a:lumMod val="95000"/>
                  </a:schemeClr>
                </a:solidFill>
                <a:latin typeface="Times New Roman" pitchFamily="18" charset="0"/>
                <a:cs typeface="Times New Roman" pitchFamily="18" charset="0"/>
              </a:rPr>
              <a:t> Социально-экономические проблемы развития регионов России, в том числе районов Крайнего Севера и приравненных к ним местностей</a:t>
            </a:r>
            <a:endParaRPr lang="en-US" sz="2400" dirty="0">
              <a:solidFill>
                <a:schemeClr val="tx1">
                  <a:lumMod val="95000"/>
                </a:schemeClr>
              </a:solidFill>
              <a:latin typeface="Times New Roman" pitchFamily="18" charset="0"/>
              <a:cs typeface="Times New Roman" pitchFamily="18" charset="0"/>
            </a:endParaRPr>
          </a:p>
          <a:p>
            <a:pPr algn="just"/>
            <a:r>
              <a:rPr lang="ru-RU" sz="2400" dirty="0">
                <a:solidFill>
                  <a:schemeClr val="tx1">
                    <a:lumMod val="95000"/>
                  </a:schemeClr>
                </a:solidFill>
                <a:latin typeface="Times New Roman" pitchFamily="18" charset="0"/>
                <a:cs typeface="Times New Roman" pitchFamily="18" charset="0"/>
              </a:rPr>
              <a:t>Раздел </a:t>
            </a:r>
            <a:r>
              <a:rPr lang="en-US" sz="2400" dirty="0">
                <a:solidFill>
                  <a:schemeClr val="tx1">
                    <a:lumMod val="95000"/>
                  </a:schemeClr>
                </a:solidFill>
                <a:latin typeface="Times New Roman" pitchFamily="18" charset="0"/>
                <a:cs typeface="Times New Roman" pitchFamily="18" charset="0"/>
              </a:rPr>
              <a:t>VII.</a:t>
            </a:r>
            <a:r>
              <a:rPr lang="ru-RU" sz="2400" dirty="0">
                <a:solidFill>
                  <a:schemeClr val="tx1">
                    <a:lumMod val="95000"/>
                  </a:schemeClr>
                </a:solidFill>
                <a:latin typeface="Times New Roman" pitchFamily="18" charset="0"/>
                <a:cs typeface="Times New Roman" pitchFamily="18" charset="0"/>
              </a:rPr>
              <a:t> Развитие социального партнёрства и координация действий  Сторон Соглашения</a:t>
            </a:r>
          </a:p>
          <a:p>
            <a:pPr algn="just"/>
            <a:r>
              <a:rPr lang="ru-RU" sz="2400" dirty="0">
                <a:solidFill>
                  <a:schemeClr val="tx1">
                    <a:lumMod val="95000"/>
                  </a:schemeClr>
                </a:solidFill>
                <a:latin typeface="Times New Roman" pitchFamily="18" charset="0"/>
                <a:cs typeface="Times New Roman" pitchFamily="18" charset="0"/>
              </a:rPr>
              <a:t>Приложение</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9776" y="2132856"/>
            <a:ext cx="7968885" cy="2400657"/>
          </a:xfrm>
          <a:prstGeom prst="rect">
            <a:avLst/>
          </a:prstGeom>
          <a:noFill/>
        </p:spPr>
        <p:txBody>
          <a:bodyPr wrap="square">
            <a:spAutoFit/>
          </a:bodyPr>
          <a:lstStyle/>
          <a:p>
            <a:pPr algn="just">
              <a:defRPr/>
            </a:pPr>
            <a:r>
              <a:rPr lang="ru-RU" sz="2500" b="1" dirty="0">
                <a:latin typeface="Times New Roman" pitchFamily="18" charset="0"/>
                <a:cs typeface="Times New Roman" pitchFamily="18" charset="0"/>
              </a:rPr>
              <a:t>В первом полугодии </a:t>
            </a:r>
            <a:r>
              <a:rPr lang="ru-RU" sz="2500" b="1" u="sng" dirty="0">
                <a:latin typeface="Times New Roman" pitchFamily="18" charset="0"/>
                <a:cs typeface="Times New Roman" pitchFamily="18" charset="0"/>
              </a:rPr>
              <a:t>2023 года </a:t>
            </a:r>
            <a:r>
              <a:rPr lang="ru-RU" sz="2500" b="1" dirty="0">
                <a:latin typeface="Times New Roman" pitchFamily="18" charset="0"/>
                <a:cs typeface="Times New Roman" pitchFamily="18" charset="0"/>
              </a:rPr>
              <a:t>проведено 6 заседаний и </a:t>
            </a:r>
            <a:br>
              <a:rPr lang="ru-RU" sz="2500" b="1" dirty="0">
                <a:latin typeface="Times New Roman" pitchFamily="18" charset="0"/>
                <a:cs typeface="Times New Roman" pitchFamily="18" charset="0"/>
              </a:rPr>
            </a:br>
            <a:r>
              <a:rPr lang="ru-RU" sz="2500" b="1" dirty="0">
                <a:latin typeface="Times New Roman" pitchFamily="18" charset="0"/>
                <a:cs typeface="Times New Roman" pitchFamily="18" charset="0"/>
              </a:rPr>
              <a:t>40 заседаний её рабочих групп, </a:t>
            </a:r>
            <a:r>
              <a:rPr lang="ru-RU" sz="2500" dirty="0">
                <a:latin typeface="Times New Roman" pitchFamily="18" charset="0"/>
                <a:cs typeface="Times New Roman" pitchFamily="18" charset="0"/>
              </a:rPr>
              <a:t>на которых </a:t>
            </a:r>
            <a:r>
              <a:rPr lang="ru-RU" sz="2500" b="1" dirty="0">
                <a:latin typeface="Times New Roman" pitchFamily="18" charset="0"/>
                <a:cs typeface="Times New Roman" pitchFamily="18" charset="0"/>
              </a:rPr>
              <a:t>рассмотрено более 80</a:t>
            </a:r>
            <a:r>
              <a:rPr lang="ru-RU" sz="2500" b="1" dirty="0">
                <a:solidFill>
                  <a:srgbClr val="FF0000"/>
                </a:solidFill>
                <a:latin typeface="Times New Roman" pitchFamily="18" charset="0"/>
                <a:cs typeface="Times New Roman" pitchFamily="18" charset="0"/>
              </a:rPr>
              <a:t> </a:t>
            </a:r>
            <a:r>
              <a:rPr lang="ru-RU" sz="2500" b="1" dirty="0">
                <a:latin typeface="Times New Roman" pitchFamily="18" charset="0"/>
                <a:cs typeface="Times New Roman" pitchFamily="18" charset="0"/>
              </a:rPr>
              <a:t>вопросов</a:t>
            </a:r>
            <a:r>
              <a:rPr lang="ru-RU" sz="2500" dirty="0">
                <a:latin typeface="Times New Roman" pitchFamily="18" charset="0"/>
                <a:cs typeface="Times New Roman" pitchFamily="18" charset="0"/>
              </a:rPr>
              <a:t>, в том числе </a:t>
            </a:r>
            <a:r>
              <a:rPr lang="ru-RU" sz="2500" b="1" dirty="0">
                <a:latin typeface="Times New Roman" pitchFamily="18" charset="0"/>
                <a:cs typeface="Times New Roman" pitchFamily="18" charset="0"/>
              </a:rPr>
              <a:t>18 проектов федеральных законов</a:t>
            </a:r>
            <a:r>
              <a:rPr lang="ru-RU" sz="2500" dirty="0">
                <a:latin typeface="Times New Roman" pitchFamily="18" charset="0"/>
                <a:cs typeface="Times New Roman" pitchFamily="18" charset="0"/>
              </a:rPr>
              <a:t> и </a:t>
            </a:r>
            <a:r>
              <a:rPr lang="ru-RU" sz="2500" b="1" dirty="0">
                <a:latin typeface="Times New Roman" pitchFamily="18" charset="0"/>
                <a:cs typeface="Times New Roman" pitchFamily="18" charset="0"/>
              </a:rPr>
              <a:t>32 проекта иных нормативных правовых актов.</a:t>
            </a:r>
          </a:p>
        </p:txBody>
      </p:sp>
      <p:sp>
        <p:nvSpPr>
          <p:cNvPr id="11" name="Заголовок 10"/>
          <p:cNvSpPr>
            <a:spLocks noGrp="1"/>
          </p:cNvSpPr>
          <p:nvPr>
            <p:ph type="title"/>
          </p:nvPr>
        </p:nvSpPr>
        <p:spPr>
          <a:xfrm>
            <a:off x="0" y="0"/>
            <a:ext cx="12192000" cy="1412776"/>
          </a:xfrm>
        </p:spPr>
        <p:style>
          <a:lnRef idx="1">
            <a:schemeClr val="accent1"/>
          </a:lnRef>
          <a:fillRef idx="2">
            <a:schemeClr val="accent1"/>
          </a:fillRef>
          <a:effectRef idx="1">
            <a:schemeClr val="accent1"/>
          </a:effectRef>
          <a:fontRef idx="minor">
            <a:schemeClr val="dk1"/>
          </a:fontRef>
        </p:style>
        <p:txBody>
          <a:bodyPr anchor="ctr">
            <a:normAutofit/>
          </a:bodyPr>
          <a:lstStyle/>
          <a:p>
            <a:pPr algn="ctr"/>
            <a:r>
              <a:rPr lang="ru-RU" sz="3200" b="1" dirty="0">
                <a:solidFill>
                  <a:schemeClr val="tx1"/>
                </a:solidFill>
              </a:rPr>
              <a:t>Заседания РТК и её рабочих групп</a:t>
            </a:r>
          </a:p>
        </p:txBody>
      </p:sp>
      <p:sp>
        <p:nvSpPr>
          <p:cNvPr id="6" name="Номер слайда 5"/>
          <p:cNvSpPr>
            <a:spLocks noGrp="1"/>
          </p:cNvSpPr>
          <p:nvPr>
            <p:ph type="sldNum" sz="quarter" idx="12"/>
          </p:nvPr>
        </p:nvSpPr>
        <p:spPr/>
        <p:txBody>
          <a:bodyPr/>
          <a:lstStyle/>
          <a:p>
            <a:pPr>
              <a:defRPr/>
            </a:pPr>
            <a:fld id="{762B71A7-FE78-4406-88CC-B48783E11373}" type="slidenum">
              <a:rPr lang="ru-RU" smtClean="0"/>
              <a:pPr>
                <a:defRPr/>
              </a:pPr>
              <a:t>15</a:t>
            </a:fld>
            <a:endParaRPr lang="ru-RU"/>
          </a:p>
        </p:txBody>
      </p:sp>
      <p:pic>
        <p:nvPicPr>
          <p:cNvPr id="5" name="Рисунок 4" descr="Кодексы-и-документы1.jpg"/>
          <p:cNvPicPr>
            <a:picLocks noChangeAspect="1"/>
          </p:cNvPicPr>
          <p:nvPr/>
        </p:nvPicPr>
        <p:blipFill>
          <a:blip r:embed="rId2" cstate="print"/>
          <a:stretch>
            <a:fillRect/>
          </a:stretch>
        </p:blipFill>
        <p:spPr>
          <a:xfrm>
            <a:off x="335360" y="2492896"/>
            <a:ext cx="3744416" cy="2232248"/>
          </a:xfrm>
          <a:prstGeom prst="rect">
            <a:avLst/>
          </a:prstGeom>
          <a:ln>
            <a:noFill/>
          </a:ln>
          <a:effectLst>
            <a:softEdge rad="112500"/>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339" y="980728"/>
            <a:ext cx="12048661" cy="5601533"/>
          </a:xfrm>
          <a:prstGeom prst="rect">
            <a:avLst/>
          </a:prstGeom>
          <a:noFill/>
        </p:spPr>
        <p:txBody>
          <a:bodyPr wrap="square">
            <a:spAutoFit/>
          </a:bodyPr>
          <a:lstStyle/>
          <a:p>
            <a:pPr algn="just">
              <a:buFont typeface="Arial" pitchFamily="34" charset="0"/>
              <a:buChar char="•"/>
              <a:defRPr/>
            </a:pPr>
            <a:r>
              <a:rPr lang="ru-RU" sz="1750" dirty="0">
                <a:latin typeface="Times New Roman" pitchFamily="18" charset="0"/>
                <a:cs typeface="Times New Roman" pitchFamily="18" charset="0"/>
              </a:rPr>
              <a:t> </a:t>
            </a:r>
            <a:r>
              <a:rPr lang="ru-RU" sz="2000" dirty="0">
                <a:latin typeface="Times New Roman" pitchFamily="18" charset="0"/>
                <a:cs typeface="Times New Roman" pitchFamily="18" charset="0"/>
              </a:rPr>
              <a:t>О проекте ФЗ № 275599-8 </a:t>
            </a:r>
            <a:r>
              <a:rPr lang="ru-RU" sz="2000" b="1" dirty="0">
                <a:latin typeface="Times New Roman" pitchFamily="18" charset="0"/>
                <a:cs typeface="Times New Roman" pitchFamily="18" charset="0"/>
              </a:rPr>
              <a:t>«О занятости населения в Российской Федерации»</a:t>
            </a:r>
            <a:r>
              <a:rPr lang="ru-RU" sz="2000" dirty="0">
                <a:latin typeface="Times New Roman" pitchFamily="18" charset="0"/>
                <a:cs typeface="Times New Roman" pitchFamily="18" charset="0"/>
              </a:rPr>
              <a:t> (в части изменения законодательства о занятости в Российской Федерации);</a:t>
            </a:r>
          </a:p>
          <a:p>
            <a:pPr algn="just">
              <a:buFont typeface="Arial" pitchFamily="34" charset="0"/>
              <a:buChar char="•"/>
              <a:defRPr/>
            </a:pPr>
            <a:r>
              <a:rPr lang="ru-RU" sz="2000" dirty="0">
                <a:latin typeface="Times New Roman" pitchFamily="18" charset="0"/>
                <a:cs typeface="Times New Roman" pitchFamily="18" charset="0"/>
              </a:rPr>
              <a:t> О проекте федерального закона «</a:t>
            </a:r>
            <a:r>
              <a:rPr lang="ru-RU" sz="2000" b="1" dirty="0">
                <a:latin typeface="Times New Roman" pitchFamily="18" charset="0"/>
                <a:cs typeface="Times New Roman" pitchFamily="18" charset="0"/>
              </a:rPr>
              <a:t>Об основах государственного регулирования цен (тарифов)</a:t>
            </a:r>
            <a:r>
              <a:rPr lang="ru-RU" sz="2000" dirty="0">
                <a:latin typeface="Times New Roman" pitchFamily="18" charset="0"/>
                <a:cs typeface="Times New Roman" pitchFamily="18" charset="0"/>
              </a:rPr>
              <a:t>»;</a:t>
            </a:r>
          </a:p>
          <a:p>
            <a:pPr algn="just">
              <a:buFont typeface="Arial" pitchFamily="34" charset="0"/>
              <a:buChar char="•"/>
              <a:defRPr/>
            </a:pP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О деятельности трехсторонних комиссий </a:t>
            </a:r>
            <a:r>
              <a:rPr lang="ru-RU" sz="2000" dirty="0">
                <a:latin typeface="Times New Roman" pitchFamily="18" charset="0"/>
                <a:cs typeface="Times New Roman" pitchFamily="18" charset="0"/>
              </a:rPr>
              <a:t>по регулированию социально-трудовых отношений </a:t>
            </a:r>
            <a:r>
              <a:rPr lang="ru-RU" sz="2000" b="1" dirty="0">
                <a:latin typeface="Times New Roman" pitchFamily="18" charset="0"/>
                <a:cs typeface="Times New Roman" pitchFamily="18" charset="0"/>
              </a:rPr>
              <a:t>Краснодарского края и </a:t>
            </a:r>
            <a:r>
              <a:rPr lang="ru-RU" sz="2000" b="1" dirty="0"/>
              <a:t>Республики Северная Осетия-Алания</a:t>
            </a:r>
            <a:r>
              <a:rPr lang="ru-RU" sz="2000" dirty="0">
                <a:latin typeface="Times New Roman" pitchFamily="18" charset="0"/>
                <a:cs typeface="Times New Roman" pitchFamily="18" charset="0"/>
              </a:rPr>
              <a:t>;</a:t>
            </a:r>
          </a:p>
          <a:p>
            <a:pPr algn="just">
              <a:buFont typeface="Arial" pitchFamily="34" charset="0"/>
              <a:buChar char="•"/>
              <a:defRPr/>
            </a:pPr>
            <a:r>
              <a:rPr lang="ru-RU" sz="2000" dirty="0"/>
              <a:t> </a:t>
            </a:r>
            <a:r>
              <a:rPr lang="ru-RU" sz="2000" b="1" dirty="0"/>
              <a:t>О вопросах подготовки и проведения детской летней оздоровительной кампании в 2023 году</a:t>
            </a:r>
            <a:r>
              <a:rPr lang="ru-RU" sz="2000" dirty="0"/>
              <a:t>, в том числе для детей из районов Крайнего Севера и приравненных к ним местностей, ЛНР, ДНР, Херсонской и Запорожской областей, включая вопросы регулирования трудовых отношений с лицами, привлекаемыми к работе в организациях летнего отдыха и оздоровления детей;</a:t>
            </a:r>
            <a:endParaRPr lang="ru-RU" sz="2000" dirty="0">
              <a:latin typeface="Times New Roman" pitchFamily="18" charset="0"/>
              <a:cs typeface="Times New Roman" pitchFamily="18" charset="0"/>
            </a:endParaRPr>
          </a:p>
          <a:p>
            <a:pPr algn="just">
              <a:buFont typeface="Arial" pitchFamily="34" charset="0"/>
              <a:buChar char="•"/>
              <a:defRPr/>
            </a:pP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О сценарных условиях</a:t>
            </a:r>
            <a:r>
              <a:rPr lang="ru-RU" sz="2000" dirty="0">
                <a:latin typeface="Times New Roman" pitchFamily="18" charset="0"/>
                <a:cs typeface="Times New Roman" pitchFamily="18" charset="0"/>
              </a:rPr>
              <a:t>, основных социальных параметрах прогноза социально-экономического развития Российской Федерации на 2024 год и на плановый период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2025-2026 годов;</a:t>
            </a:r>
          </a:p>
          <a:p>
            <a:pPr algn="just">
              <a:buFont typeface="Arial" pitchFamily="34" charset="0"/>
              <a:buChar char="•"/>
              <a:defRPr/>
            </a:pPr>
            <a:r>
              <a:rPr lang="ru-RU" sz="2000" dirty="0">
                <a:latin typeface="Times New Roman" pitchFamily="18" charset="0"/>
                <a:cs typeface="Times New Roman" pitchFamily="18" charset="0"/>
              </a:rPr>
              <a:t> О проекте постановления Правительства РФ «</a:t>
            </a:r>
            <a:r>
              <a:rPr lang="ru-RU" sz="2000" b="1" dirty="0">
                <a:latin typeface="Times New Roman" pitchFamily="18" charset="0"/>
                <a:cs typeface="Times New Roman" pitchFamily="18" charset="0"/>
              </a:rPr>
              <a:t>Об особенностях выплаты процентной надбавки к заработной плате за стаж работы в районах Крайнего Севера и приравненных к ним местностях для отдельных категорий работников</a:t>
            </a:r>
            <a:r>
              <a:rPr lang="ru-RU" sz="2000" dirty="0">
                <a:latin typeface="Times New Roman" pitchFamily="18" charset="0"/>
                <a:cs typeface="Times New Roman" pitchFamily="18" charset="0"/>
              </a:rPr>
              <a:t>»;</a:t>
            </a:r>
          </a:p>
          <a:p>
            <a:pPr algn="just">
              <a:buFont typeface="Arial" pitchFamily="34" charset="0"/>
              <a:buChar char="•"/>
              <a:defRPr/>
            </a:pPr>
            <a:r>
              <a:rPr lang="ru-RU" sz="2000" dirty="0">
                <a:latin typeface="Times New Roman" pitchFamily="18" charset="0"/>
                <a:cs typeface="Times New Roman" pitchFamily="18" charset="0"/>
              </a:rPr>
              <a:t> О проекте федерального закона </a:t>
            </a:r>
            <a:r>
              <a:rPr lang="ru-RU" sz="2000" b="1" dirty="0">
                <a:latin typeface="Times New Roman" pitchFamily="18" charset="0"/>
                <a:cs typeface="Times New Roman" pitchFamily="18" charset="0"/>
              </a:rPr>
              <a:t>«Об исполнении Федерального бюджета за 2022 год»</a:t>
            </a:r>
            <a:r>
              <a:rPr lang="ru-RU" sz="2000" dirty="0">
                <a:latin typeface="Times New Roman" pitchFamily="18" charset="0"/>
                <a:cs typeface="Times New Roman" pitchFamily="18" charset="0"/>
              </a:rPr>
              <a:t>;</a:t>
            </a:r>
          </a:p>
          <a:p>
            <a:pPr algn="just">
              <a:buFont typeface="Arial" pitchFamily="34" charset="0"/>
              <a:buChar char="•"/>
              <a:defRPr/>
            </a:pPr>
            <a:r>
              <a:rPr lang="ru-RU" sz="2000" dirty="0">
                <a:latin typeface="Times New Roman" pitchFamily="18" charset="0"/>
                <a:cs typeface="Times New Roman" pitchFamily="18" charset="0"/>
              </a:rPr>
              <a:t> О </a:t>
            </a:r>
            <a:r>
              <a:rPr lang="ru-RU" sz="2000" b="1" dirty="0">
                <a:latin typeface="Times New Roman" pitchFamily="18" charset="0"/>
                <a:cs typeface="Times New Roman" pitchFamily="18" charset="0"/>
              </a:rPr>
              <a:t>ситуации на рынке труда </a:t>
            </a:r>
            <a:r>
              <a:rPr lang="ru-RU" sz="2000" dirty="0">
                <a:latin typeface="Times New Roman" pitchFamily="18" charset="0"/>
                <a:cs typeface="Times New Roman" pitchFamily="18" charset="0"/>
              </a:rPr>
              <a:t>и др.</a:t>
            </a:r>
          </a:p>
          <a:p>
            <a:pPr algn="just">
              <a:buFont typeface="Arial" pitchFamily="34" charset="0"/>
              <a:buChar char="•"/>
              <a:defRPr/>
            </a:pPr>
            <a:endParaRPr lang="ru-RU" sz="2000" dirty="0">
              <a:latin typeface="Times New Roman" pitchFamily="18" charset="0"/>
              <a:cs typeface="Times New Roman" pitchFamily="18" charset="0"/>
            </a:endParaRPr>
          </a:p>
        </p:txBody>
      </p:sp>
      <p:sp>
        <p:nvSpPr>
          <p:cNvPr id="11" name="Заголовок 10"/>
          <p:cNvSpPr>
            <a:spLocks noGrp="1"/>
          </p:cNvSpPr>
          <p:nvPr>
            <p:ph type="title"/>
          </p:nvPr>
        </p:nvSpPr>
        <p:spPr>
          <a:xfrm>
            <a:off x="0" y="0"/>
            <a:ext cx="12192000" cy="980728"/>
          </a:xfrm>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ru-RU" sz="2200" b="1" dirty="0">
                <a:solidFill>
                  <a:schemeClr val="tx1"/>
                </a:solidFill>
              </a:rPr>
              <a:t>Ключевые вопросы, рассматриваемые на заседании РТК </a:t>
            </a:r>
            <a:br>
              <a:rPr lang="ru-RU" sz="2200" b="1" dirty="0">
                <a:solidFill>
                  <a:schemeClr val="tx1"/>
                </a:solidFill>
              </a:rPr>
            </a:br>
            <a:r>
              <a:rPr lang="ru-RU" sz="2200" b="1" dirty="0">
                <a:solidFill>
                  <a:schemeClr val="tx1"/>
                </a:solidFill>
              </a:rPr>
              <a:t>в первом полугодии  2023 году:</a:t>
            </a:r>
          </a:p>
        </p:txBody>
      </p:sp>
      <p:sp>
        <p:nvSpPr>
          <p:cNvPr id="6" name="Номер слайда 5"/>
          <p:cNvSpPr>
            <a:spLocks noGrp="1"/>
          </p:cNvSpPr>
          <p:nvPr>
            <p:ph type="sldNum" sz="quarter" idx="12"/>
          </p:nvPr>
        </p:nvSpPr>
        <p:spPr/>
        <p:txBody>
          <a:bodyPr/>
          <a:lstStyle/>
          <a:p>
            <a:pPr>
              <a:defRPr/>
            </a:pPr>
            <a:fld id="{762B71A7-FE78-4406-88CC-B48783E11373}" type="slidenum">
              <a:rPr lang="ru-RU" smtClean="0"/>
              <a:pPr>
                <a:defRPr/>
              </a:pPr>
              <a:t>16</a:t>
            </a:fld>
            <a:endParaRPr lang="ru-RU"/>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28801"/>
            <a:ext cx="12192000" cy="4293483"/>
          </a:xfrm>
          <a:prstGeom prst="rect">
            <a:avLst/>
          </a:prstGeom>
          <a:noFill/>
        </p:spPr>
        <p:txBody>
          <a:bodyPr wrap="square">
            <a:spAutoFit/>
          </a:bodyPr>
          <a:lstStyle/>
          <a:p>
            <a:pPr algn="just">
              <a:buFont typeface="Arial" pitchFamily="34" charset="0"/>
              <a:buChar char="•"/>
              <a:defRPr/>
            </a:pPr>
            <a:r>
              <a:rPr lang="ru-RU" sz="2200" dirty="0">
                <a:latin typeface="Times New Roman" pitchFamily="18" charset="0"/>
                <a:cs typeface="Times New Roman" pitchFamily="18" charset="0"/>
              </a:rPr>
              <a:t> </a:t>
            </a:r>
            <a:r>
              <a:rPr lang="ru-RU" sz="2400" dirty="0">
                <a:latin typeface="Times New Roman" pitchFamily="18" charset="0"/>
                <a:cs typeface="Times New Roman" pitchFamily="18" charset="0"/>
              </a:rPr>
              <a:t>О </a:t>
            </a:r>
            <a:r>
              <a:rPr lang="ru-RU" sz="2400" b="1" dirty="0">
                <a:latin typeface="Times New Roman" pitchFamily="18" charset="0"/>
                <a:cs typeface="Times New Roman" pitchFamily="18" charset="0"/>
              </a:rPr>
              <a:t>Годе укрепления и развития социального партнерства</a:t>
            </a:r>
            <a:r>
              <a:rPr lang="ru-RU" sz="2400" dirty="0">
                <a:latin typeface="Times New Roman" pitchFamily="18" charset="0"/>
                <a:cs typeface="Times New Roman" pitchFamily="18" charset="0"/>
              </a:rPr>
              <a:t>;</a:t>
            </a:r>
          </a:p>
          <a:p>
            <a:pPr algn="just">
              <a:buFont typeface="Arial" pitchFamily="34" charset="0"/>
              <a:buChar char="•"/>
              <a:defRPr/>
            </a:pPr>
            <a:r>
              <a:rPr lang="ru-RU" sz="2400" dirty="0">
                <a:latin typeface="Times New Roman" pitchFamily="18" charset="0"/>
                <a:cs typeface="Times New Roman" pitchFamily="18" charset="0"/>
              </a:rPr>
              <a:t> </a:t>
            </a:r>
            <a:r>
              <a:rPr lang="ru-RU" sz="2400" dirty="0"/>
              <a:t>О нормативных правовых актах по установлению  </a:t>
            </a:r>
            <a:r>
              <a:rPr lang="ru-RU" sz="2400" b="1" dirty="0"/>
              <a:t>систем оплаты труда в новых субъектах </a:t>
            </a:r>
            <a:r>
              <a:rPr lang="ru-RU" sz="2400" b="1" dirty="0" err="1"/>
              <a:t>Россойской</a:t>
            </a:r>
            <a:r>
              <a:rPr lang="ru-RU" sz="2400" b="1" dirty="0"/>
              <a:t> Федерации</a:t>
            </a:r>
            <a:r>
              <a:rPr lang="ru-RU" sz="2400" dirty="0"/>
              <a:t>;</a:t>
            </a:r>
          </a:p>
          <a:p>
            <a:pPr algn="just">
              <a:buFont typeface="Arial" pitchFamily="34" charset="0"/>
              <a:buChar char="•"/>
              <a:defRPr/>
            </a:pPr>
            <a:r>
              <a:rPr lang="ru-RU" sz="2400" dirty="0">
                <a:latin typeface="Times New Roman" pitchFamily="18" charset="0"/>
                <a:cs typeface="Times New Roman" pitchFamily="18" charset="0"/>
              </a:rPr>
              <a:t> О проблеме с </a:t>
            </a:r>
            <a:r>
              <a:rPr lang="ru-RU" sz="2400" b="1" dirty="0">
                <a:latin typeface="Times New Roman" pitchFamily="18" charset="0"/>
                <a:cs typeface="Times New Roman" pitchFamily="18" charset="0"/>
              </a:rPr>
              <a:t>обеспечением медицинскими кадрами </a:t>
            </a:r>
            <a:r>
              <a:rPr lang="ru-RU" sz="2400" dirty="0">
                <a:latin typeface="Times New Roman" pitchFamily="18" charset="0"/>
                <a:cs typeface="Times New Roman" pitchFamily="18" charset="0"/>
              </a:rPr>
              <a:t>в городе Краснокаменске Забайкальского края; </a:t>
            </a:r>
          </a:p>
          <a:p>
            <a:pPr algn="just">
              <a:buFont typeface="Arial" pitchFamily="34" charset="0"/>
              <a:buChar char="•"/>
              <a:defRPr/>
            </a:pPr>
            <a:r>
              <a:rPr lang="ru-RU" sz="2400" dirty="0">
                <a:latin typeface="Times New Roman" pitchFamily="18" charset="0"/>
                <a:cs typeface="Times New Roman" pitchFamily="18" charset="0"/>
              </a:rPr>
              <a:t>  </a:t>
            </a:r>
            <a:r>
              <a:rPr lang="ru-RU" sz="2400" dirty="0"/>
              <a:t>О развитии </a:t>
            </a:r>
            <a:r>
              <a:rPr lang="ru-RU" sz="2400" b="1" dirty="0"/>
              <a:t>нормативного правового регулирования, обеспечивающего реализацию принципов социального партнерства </a:t>
            </a:r>
            <a:r>
              <a:rPr lang="ru-RU" sz="2400" dirty="0"/>
              <a:t>в контексте исполнения п. е4 ч. 1 ст. 114 Конституции Российской Федерации;</a:t>
            </a:r>
          </a:p>
          <a:p>
            <a:pPr algn="just">
              <a:buFont typeface="Arial" pitchFamily="34" charset="0"/>
              <a:buChar char="•"/>
              <a:defRPr/>
            </a:pPr>
            <a:r>
              <a:rPr lang="ru-RU" sz="2400" dirty="0">
                <a:latin typeface="Times New Roman" pitchFamily="18" charset="0"/>
                <a:cs typeface="Times New Roman" pitchFamily="18" charset="0"/>
              </a:rPr>
              <a:t> Об </a:t>
            </a:r>
            <a:r>
              <a:rPr lang="ru-RU" sz="2400" b="1" dirty="0">
                <a:latin typeface="Times New Roman" pitchFamily="18" charset="0"/>
                <a:cs typeface="Times New Roman" pitchFamily="18" charset="0"/>
              </a:rPr>
              <a:t>отмене районных коэффициентов </a:t>
            </a:r>
            <a:r>
              <a:rPr lang="ru-RU" sz="2400" dirty="0">
                <a:latin typeface="Times New Roman" pitchFamily="18" charset="0"/>
                <a:cs typeface="Times New Roman" pitchFamily="18" charset="0"/>
              </a:rPr>
              <a:t>в Забайкальском крае и др.</a:t>
            </a:r>
            <a:endParaRPr lang="ru-RU" sz="2400" dirty="0"/>
          </a:p>
          <a:p>
            <a:pPr algn="just">
              <a:defRPr/>
            </a:pPr>
            <a:endParaRPr lang="ru-RU" sz="2200" dirty="0"/>
          </a:p>
          <a:p>
            <a:pPr algn="just">
              <a:defRPr/>
            </a:pPr>
            <a:endParaRPr lang="ru-RU" sz="1750" dirty="0">
              <a:latin typeface="Times New Roman" pitchFamily="18" charset="0"/>
              <a:cs typeface="Times New Roman" pitchFamily="18" charset="0"/>
            </a:endParaRPr>
          </a:p>
          <a:p>
            <a:pPr algn="just">
              <a:defRPr/>
            </a:pPr>
            <a:endParaRPr lang="ru-RU" sz="1750" dirty="0">
              <a:latin typeface="Times New Roman" pitchFamily="18" charset="0"/>
              <a:cs typeface="Times New Roman" pitchFamily="18" charset="0"/>
            </a:endParaRPr>
          </a:p>
        </p:txBody>
      </p:sp>
      <p:sp>
        <p:nvSpPr>
          <p:cNvPr id="11" name="Заголовок 10"/>
          <p:cNvSpPr>
            <a:spLocks noGrp="1"/>
          </p:cNvSpPr>
          <p:nvPr>
            <p:ph type="title"/>
          </p:nvPr>
        </p:nvSpPr>
        <p:spPr>
          <a:xfrm>
            <a:off x="0" y="0"/>
            <a:ext cx="12192000" cy="1196752"/>
          </a:xfrm>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ru-RU" sz="2200" b="1" dirty="0">
                <a:solidFill>
                  <a:schemeClr val="tx1"/>
                </a:solidFill>
              </a:rPr>
              <a:t>Раздел «Разное» </a:t>
            </a:r>
            <a:br>
              <a:rPr lang="ru-RU" sz="2200" b="1" dirty="0">
                <a:solidFill>
                  <a:schemeClr val="tx1"/>
                </a:solidFill>
              </a:rPr>
            </a:br>
            <a:r>
              <a:rPr lang="ru-RU" sz="2200" b="1" dirty="0">
                <a:solidFill>
                  <a:schemeClr val="tx1"/>
                </a:solidFill>
              </a:rPr>
              <a:t>предложенное по инициативе ФНПР</a:t>
            </a:r>
            <a:br>
              <a:rPr lang="ru-RU" sz="2200" b="1" dirty="0">
                <a:solidFill>
                  <a:schemeClr val="tx1"/>
                </a:solidFill>
              </a:rPr>
            </a:br>
            <a:r>
              <a:rPr lang="ru-RU" sz="2200" b="1" dirty="0">
                <a:solidFill>
                  <a:schemeClr val="tx1"/>
                </a:solidFill>
              </a:rPr>
              <a:t>(в первом полугодии 2023 года)</a:t>
            </a:r>
          </a:p>
        </p:txBody>
      </p:sp>
      <p:sp>
        <p:nvSpPr>
          <p:cNvPr id="6" name="Номер слайда 5"/>
          <p:cNvSpPr>
            <a:spLocks noGrp="1"/>
          </p:cNvSpPr>
          <p:nvPr>
            <p:ph type="sldNum" sz="quarter" idx="12"/>
          </p:nvPr>
        </p:nvSpPr>
        <p:spPr/>
        <p:txBody>
          <a:bodyPr/>
          <a:lstStyle/>
          <a:p>
            <a:pPr>
              <a:defRPr/>
            </a:pPr>
            <a:fld id="{762B71A7-FE78-4406-88CC-B48783E11373}" type="slidenum">
              <a:rPr lang="ru-RU" smtClean="0"/>
              <a:pPr>
                <a:defRPr/>
              </a:pPr>
              <a:t>17</a:t>
            </a:fld>
            <a:endParaRPr lang="ru-RU"/>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55644"/>
            <a:ext cx="10325000" cy="1254868"/>
          </a:xfrm>
        </p:spPr>
        <p:txBody>
          <a:bodyPr>
            <a:normAutofit/>
          </a:bodyPr>
          <a:lstStyle/>
          <a:p>
            <a:pPr algn="ctr"/>
            <a:r>
              <a:rPr lang="ru-RU" sz="2200" b="1" u="sng" dirty="0"/>
              <a:t>П О В Е С Т К А</a:t>
            </a:r>
            <a:br>
              <a:rPr lang="ru-RU" sz="2200" b="1" u="sng" dirty="0"/>
            </a:br>
            <a:r>
              <a:rPr lang="ru-RU" sz="2200" b="1" u="sng" dirty="0"/>
              <a:t>заседания РТК (1)</a:t>
            </a:r>
            <a:br>
              <a:rPr lang="ru-RU" sz="2200" b="1" u="sng" dirty="0"/>
            </a:br>
            <a:r>
              <a:rPr lang="ru-RU" sz="2200" b="1" u="sng" dirty="0"/>
              <a:t>29.09.2023</a:t>
            </a:r>
            <a:endParaRPr lang="ru-RU" u="sng" dirty="0"/>
          </a:p>
        </p:txBody>
      </p:sp>
      <p:sp>
        <p:nvSpPr>
          <p:cNvPr id="3" name="Содержимое 2"/>
          <p:cNvSpPr>
            <a:spLocks noGrp="1"/>
          </p:cNvSpPr>
          <p:nvPr>
            <p:ph idx="1"/>
          </p:nvPr>
        </p:nvSpPr>
        <p:spPr>
          <a:xfrm>
            <a:off x="778628" y="1445186"/>
            <a:ext cx="10325000" cy="5247443"/>
          </a:xfrm>
        </p:spPr>
        <p:txBody>
          <a:bodyPr>
            <a:normAutofit fontScale="92500" lnSpcReduction="10000"/>
          </a:bodyPr>
          <a:lstStyle/>
          <a:p>
            <a:r>
              <a:rPr lang="ru-RU" b="1" dirty="0"/>
              <a:t>1. Об основных социальных параметрах прогноза социально-экономического развития Российской Федерации на период на 2024 год и на плановый период 2025 и 2026 годов </a:t>
            </a:r>
            <a:endParaRPr lang="ru-RU" dirty="0"/>
          </a:p>
          <a:p>
            <a:r>
              <a:rPr lang="ru-RU" b="1" dirty="0"/>
              <a:t> 2. О проекте федерального закона «О федеральном бюджете на 2024 год и на плановый период 2025 и 2026 годов» </a:t>
            </a:r>
            <a:endParaRPr lang="ru-RU" dirty="0"/>
          </a:p>
          <a:p>
            <a:r>
              <a:rPr lang="ru-RU" b="1" dirty="0"/>
              <a:t>3. О проекте федерального закона «О бюджете Фонда пенсионного и социального страхования Российской Федерации на 2024 год и на плановый период 2025 и 2026 годов</a:t>
            </a:r>
            <a:r>
              <a:rPr lang="ru-RU" dirty="0"/>
              <a:t>»</a:t>
            </a:r>
          </a:p>
          <a:p>
            <a:r>
              <a:rPr lang="ru-RU" b="1" dirty="0"/>
              <a:t>4. О проекте федерального закона «О страховых тарифах на обязательное социальное страхование от несчастных случаев на производстве и профессиональных заболеваний на 2024 год и на плановый период 2025 и 2026 годов»</a:t>
            </a:r>
            <a:endParaRPr lang="ru-RU" dirty="0"/>
          </a:p>
          <a:p>
            <a:r>
              <a:rPr lang="ru-RU" b="1" dirty="0"/>
              <a:t>5. О проекте федерального закона «О бюджете Федерального фонда обязательного медицинского страхования на 2024 год и на плановый период 2025 и 2026 годов»</a:t>
            </a:r>
            <a:endParaRPr lang="ru-RU" dirty="0"/>
          </a:p>
          <a:p>
            <a:endParaRPr lang="ru-RU" dirty="0"/>
          </a:p>
          <a:p>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55644"/>
            <a:ext cx="10325000" cy="1254868"/>
          </a:xfrm>
        </p:spPr>
        <p:txBody>
          <a:bodyPr>
            <a:normAutofit/>
          </a:bodyPr>
          <a:lstStyle/>
          <a:p>
            <a:pPr algn="ctr"/>
            <a:r>
              <a:rPr lang="ru-RU" sz="2200" b="1" u="sng" dirty="0"/>
              <a:t>П О В Е С Т К А</a:t>
            </a:r>
            <a:br>
              <a:rPr lang="ru-RU" sz="2200" b="1" u="sng" dirty="0"/>
            </a:br>
            <a:r>
              <a:rPr lang="ru-RU" sz="2200" b="1" u="sng" dirty="0"/>
              <a:t>заседания РТК (2)</a:t>
            </a:r>
            <a:br>
              <a:rPr lang="ru-RU" sz="2200" b="1" u="sng" dirty="0"/>
            </a:br>
            <a:r>
              <a:rPr lang="ru-RU" sz="2200" b="1" u="sng" dirty="0"/>
              <a:t>29.09.2023</a:t>
            </a:r>
            <a:endParaRPr lang="ru-RU" u="sng" dirty="0"/>
          </a:p>
        </p:txBody>
      </p:sp>
      <p:sp>
        <p:nvSpPr>
          <p:cNvPr id="3" name="Содержимое 2"/>
          <p:cNvSpPr>
            <a:spLocks noGrp="1"/>
          </p:cNvSpPr>
          <p:nvPr>
            <p:ph idx="1"/>
          </p:nvPr>
        </p:nvSpPr>
        <p:spPr>
          <a:xfrm>
            <a:off x="778628" y="1445186"/>
            <a:ext cx="10325000" cy="5247443"/>
          </a:xfrm>
        </p:spPr>
        <p:txBody>
          <a:bodyPr>
            <a:normAutofit fontScale="92500" lnSpcReduction="10000"/>
          </a:bodyPr>
          <a:lstStyle/>
          <a:p>
            <a:r>
              <a:rPr lang="ru-RU" b="1" dirty="0"/>
              <a:t>6. О проекте ФЗ «О внесении изменения в статью 16 Федерального закона от 1 апреля 1996 г. № 27-ФЗ «Об индивидуальном (персонифицированном) учете в системах обязательного пенсионного страхования и обязательного социального страхования» </a:t>
            </a:r>
            <a:endParaRPr lang="ru-RU" dirty="0"/>
          </a:p>
          <a:p>
            <a:r>
              <a:rPr lang="ru-RU" b="1" dirty="0"/>
              <a:t>7. О проекте ФЗ «О внесении изменений в Трудовой кодекс Российской Федерации»</a:t>
            </a:r>
            <a:endParaRPr lang="ru-RU" dirty="0"/>
          </a:p>
          <a:p>
            <a:r>
              <a:rPr lang="ru-RU" b="1" dirty="0"/>
              <a:t>8. О проекте ФЗ «О внесении изменения в статью 135 ТК РФ»</a:t>
            </a:r>
            <a:endParaRPr lang="ru-RU" dirty="0"/>
          </a:p>
          <a:p>
            <a:r>
              <a:rPr lang="ru-RU" b="1" dirty="0"/>
              <a:t>9. О проекте ФЗ «О внесении изменения в статью 152 ТК РФ»</a:t>
            </a:r>
            <a:endParaRPr lang="ru-RU" dirty="0"/>
          </a:p>
          <a:p>
            <a:r>
              <a:rPr lang="ru-RU" b="1" dirty="0"/>
              <a:t>10. О проекте постановления Правительства РФ «Об индексации в 2023 году размера вознаграждения адвоката, участвующего в уголовном деле по назначению дознавателя, следователя или суда, и внесении изменений в пункт 22¹ Положения о возмещении процессуальных издержек, связанных с производством по уголовному делу, издержек в связи с рассмотрением дела арбитражным судом, гражданского дела, административного дела, а также расходов в связи с выполнением требований Конституционного Суда Российской Федерации»</a:t>
            </a:r>
            <a:endParaRPr lang="ru-RU" dirty="0"/>
          </a:p>
          <a:p>
            <a:endParaRPr lang="ru-RU" dirty="0"/>
          </a:p>
          <a:p>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3EBB53-461B-3462-93F0-F74AB1AE28CF}"/>
              </a:ext>
            </a:extLst>
          </p:cNvPr>
          <p:cNvSpPr>
            <a:spLocks noGrp="1"/>
          </p:cNvSpPr>
          <p:nvPr>
            <p:ph type="title"/>
          </p:nvPr>
        </p:nvSpPr>
        <p:spPr>
          <a:xfrm>
            <a:off x="880291" y="1"/>
            <a:ext cx="10431417" cy="2071560"/>
          </a:xfrm>
        </p:spPr>
        <p:txBody>
          <a:bodyPr anchor="ctr">
            <a:noAutofit/>
          </a:bodyPr>
          <a:lstStyle/>
          <a:p>
            <a:pPr algn="ctr"/>
            <a:r>
              <a:rPr lang="ru-RU" sz="3600" dirty="0"/>
              <a:t>2023 год был объявлен в ФНПР </a:t>
            </a:r>
            <a:br>
              <a:rPr lang="ru-RU" sz="3600" dirty="0"/>
            </a:br>
            <a:r>
              <a:rPr lang="ru-RU" sz="3600" b="1" dirty="0"/>
              <a:t>Годом укрепления и развития </a:t>
            </a:r>
            <a:br>
              <a:rPr lang="ru-RU" sz="3600" b="1" dirty="0"/>
            </a:br>
            <a:r>
              <a:rPr lang="ru-RU" sz="3600" b="1" dirty="0"/>
              <a:t>социального партнёрства</a:t>
            </a:r>
          </a:p>
        </p:txBody>
      </p:sp>
      <p:sp>
        <p:nvSpPr>
          <p:cNvPr id="4" name="Номер слайда 3">
            <a:extLst>
              <a:ext uri="{FF2B5EF4-FFF2-40B4-BE49-F238E27FC236}">
                <a16:creationId xmlns:a16="http://schemas.microsoft.com/office/drawing/2014/main" id="{20802A0A-D561-5747-CEEB-077EA037A410}"/>
              </a:ext>
            </a:extLst>
          </p:cNvPr>
          <p:cNvSpPr>
            <a:spLocks noGrp="1"/>
          </p:cNvSpPr>
          <p:nvPr>
            <p:ph type="sldNum" sz="quarter" idx="12"/>
          </p:nvPr>
        </p:nvSpPr>
        <p:spPr/>
        <p:txBody>
          <a:bodyPr/>
          <a:lstStyle/>
          <a:p>
            <a:fld id="{BE15108C-154A-4A5A-9C05-91A49A422BA7}" type="slidenum">
              <a:rPr lang="en-US" smtClean="0"/>
              <a:pPr/>
              <a:t>2</a:t>
            </a:fld>
            <a:endParaRPr lang="en-US"/>
          </a:p>
        </p:txBody>
      </p:sp>
      <p:pic>
        <p:nvPicPr>
          <p:cNvPr id="5" name="Рисунок 4">
            <a:extLst>
              <a:ext uri="{FF2B5EF4-FFF2-40B4-BE49-F238E27FC236}">
                <a16:creationId xmlns:a16="http://schemas.microsoft.com/office/drawing/2014/main" id="{19222BDE-C26E-E728-AA1B-2FBD5D266E1A}"/>
              </a:ext>
            </a:extLst>
          </p:cNvPr>
          <p:cNvPicPr>
            <a:picLocks noChangeAspect="1"/>
          </p:cNvPicPr>
          <p:nvPr/>
        </p:nvPicPr>
        <p:blipFill rotWithShape="1">
          <a:blip r:embed="rId2"/>
          <a:srcRect t="24878" b="6425"/>
          <a:stretch/>
        </p:blipFill>
        <p:spPr>
          <a:xfrm>
            <a:off x="880291" y="1992298"/>
            <a:ext cx="10431417" cy="4740276"/>
          </a:xfrm>
          <a:prstGeom prst="rect">
            <a:avLst/>
          </a:prstGeom>
          <a:ln>
            <a:noFill/>
          </a:ln>
          <a:effectLst>
            <a:softEdge rad="112500"/>
          </a:effectLst>
        </p:spPr>
      </p:pic>
    </p:spTree>
    <p:extLst>
      <p:ext uri="{BB962C8B-B14F-4D97-AF65-F5344CB8AC3E}">
        <p14:creationId xmlns:p14="http://schemas.microsoft.com/office/powerpoint/2010/main" val="217130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55644"/>
            <a:ext cx="10325000" cy="1254868"/>
          </a:xfrm>
        </p:spPr>
        <p:txBody>
          <a:bodyPr>
            <a:normAutofit/>
          </a:bodyPr>
          <a:lstStyle/>
          <a:p>
            <a:pPr algn="ctr"/>
            <a:r>
              <a:rPr lang="ru-RU" sz="2200" b="1" u="sng" dirty="0"/>
              <a:t>П О В Е С Т К А</a:t>
            </a:r>
            <a:br>
              <a:rPr lang="ru-RU" sz="2200" b="1" u="sng" dirty="0"/>
            </a:br>
            <a:r>
              <a:rPr lang="ru-RU" sz="2200" b="1" u="sng" dirty="0"/>
              <a:t>заседания РТК (3)</a:t>
            </a:r>
            <a:br>
              <a:rPr lang="ru-RU" sz="2200" b="1" u="sng" dirty="0"/>
            </a:br>
            <a:r>
              <a:rPr lang="ru-RU" sz="2200" b="1" u="sng" dirty="0"/>
              <a:t>29.09.2023</a:t>
            </a:r>
            <a:endParaRPr lang="ru-RU" u="sng" dirty="0"/>
          </a:p>
        </p:txBody>
      </p:sp>
      <p:sp>
        <p:nvSpPr>
          <p:cNvPr id="3" name="Содержимое 2"/>
          <p:cNvSpPr>
            <a:spLocks noGrp="1"/>
          </p:cNvSpPr>
          <p:nvPr>
            <p:ph idx="1"/>
          </p:nvPr>
        </p:nvSpPr>
        <p:spPr>
          <a:xfrm>
            <a:off x="778628" y="1445186"/>
            <a:ext cx="10325000" cy="5247443"/>
          </a:xfrm>
        </p:spPr>
        <p:txBody>
          <a:bodyPr>
            <a:normAutofit fontScale="92500"/>
          </a:bodyPr>
          <a:lstStyle/>
          <a:p>
            <a:r>
              <a:rPr lang="ru-RU" sz="2400" b="1" dirty="0"/>
              <a:t>11. О проекте постановления Правительства Российской Федерации «О внесении изменений в некоторые акты Правительства Российской Федерации»</a:t>
            </a:r>
            <a:endParaRPr lang="ru-RU" sz="2400" dirty="0"/>
          </a:p>
          <a:p>
            <a:r>
              <a:rPr lang="ru-RU" sz="2400" b="1" dirty="0"/>
              <a:t>12. О проекте постановления Правительства Российской Федерации «Об утверждении Правил проверки сведений, указанных в абзаце четвертом пункта 3 и пункте 3.4 статьи 52 Воздушного кодекса Российской Федерации»</a:t>
            </a:r>
            <a:endParaRPr lang="ru-RU" sz="2400" dirty="0"/>
          </a:p>
          <a:p>
            <a:r>
              <a:rPr lang="ru-RU" sz="2400" b="1" dirty="0"/>
              <a:t>13. О проекте постановления Правительства Российской Федерации «О внесении изменений в государственную программу Российской Федерации «Содействие занятости населения</a:t>
            </a:r>
            <a:r>
              <a:rPr lang="ru-RU" sz="2400" dirty="0"/>
              <a:t>»</a:t>
            </a:r>
            <a:endParaRPr lang="ru-RU" sz="2400" b="1" dirty="0"/>
          </a:p>
          <a:p>
            <a:r>
              <a:rPr lang="ru-RU" sz="2400" b="1" dirty="0"/>
              <a:t>14. О ситуации на рынке труда</a:t>
            </a:r>
            <a:endParaRPr lang="ru-RU" sz="2400" dirty="0"/>
          </a:p>
          <a:p>
            <a:r>
              <a:rPr lang="ru-RU" sz="2400" b="1" dirty="0"/>
              <a:t>15. Разное</a:t>
            </a:r>
            <a:endParaRPr lang="ru-RU" sz="2400" dirty="0"/>
          </a:p>
          <a:p>
            <a:endParaRPr lang="ru-RU" dirty="0"/>
          </a:p>
          <a:p>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a:extLst>
              <a:ext uri="{FF2B5EF4-FFF2-40B4-BE49-F238E27FC236}">
                <a16:creationId xmlns:a16="http://schemas.microsoft.com/office/drawing/2014/main" id="{C8EB384B-B976-05C8-5A45-D86816E38528}"/>
              </a:ext>
            </a:extLst>
          </p:cNvPr>
          <p:cNvCxnSpPr>
            <a:cxnSpLocks/>
          </p:cNvCxnSpPr>
          <p:nvPr/>
        </p:nvCxnSpPr>
        <p:spPr>
          <a:xfrm>
            <a:off x="1010241" y="3360795"/>
            <a:ext cx="10972559"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 name="Заголовок 1">
            <a:extLst>
              <a:ext uri="{FF2B5EF4-FFF2-40B4-BE49-F238E27FC236}">
                <a16:creationId xmlns:a16="http://schemas.microsoft.com/office/drawing/2014/main" id="{F57D976A-107F-3CFD-32A6-E134D67C995A}"/>
              </a:ext>
            </a:extLst>
          </p:cNvPr>
          <p:cNvSpPr>
            <a:spLocks noGrp="1"/>
          </p:cNvSpPr>
          <p:nvPr>
            <p:ph type="title"/>
          </p:nvPr>
        </p:nvSpPr>
        <p:spPr>
          <a:xfrm>
            <a:off x="642484" y="106519"/>
            <a:ext cx="10325000" cy="1442463"/>
          </a:xfrm>
        </p:spPr>
        <p:txBody>
          <a:bodyPr anchor="ctr"/>
          <a:lstStyle/>
          <a:p>
            <a:pPr algn="ctr"/>
            <a:r>
              <a:rPr lang="ru-RU" b="1" dirty="0"/>
              <a:t>Индекс физического объема ВВП,</a:t>
            </a:r>
            <a:br>
              <a:rPr lang="ru-RU" dirty="0"/>
            </a:br>
            <a:r>
              <a:rPr lang="ru-RU" dirty="0"/>
              <a:t>в процентах к предыдущему году</a:t>
            </a:r>
          </a:p>
        </p:txBody>
      </p:sp>
      <p:graphicFrame>
        <p:nvGraphicFramePr>
          <p:cNvPr id="5" name="Объект 4">
            <a:extLst>
              <a:ext uri="{FF2B5EF4-FFF2-40B4-BE49-F238E27FC236}">
                <a16:creationId xmlns:a16="http://schemas.microsoft.com/office/drawing/2014/main" id="{F788A2D0-1258-168F-362C-2A30A3800F7D}"/>
              </a:ext>
            </a:extLst>
          </p:cNvPr>
          <p:cNvGraphicFramePr>
            <a:graphicFrameLocks noGrp="1"/>
          </p:cNvGraphicFramePr>
          <p:nvPr>
            <p:ph idx="1"/>
            <p:extLst>
              <p:ext uri="{D42A27DB-BD31-4B8C-83A1-F6EECF244321}">
                <p14:modId xmlns:p14="http://schemas.microsoft.com/office/powerpoint/2010/main" val="2145715783"/>
              </p:ext>
            </p:extLst>
          </p:nvPr>
        </p:nvGraphicFramePr>
        <p:xfrm>
          <a:off x="334297" y="1789471"/>
          <a:ext cx="11670890" cy="41144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91BDE3E-F27E-1D65-2523-697AC459835F}"/>
              </a:ext>
            </a:extLst>
          </p:cNvPr>
          <p:cNvSpPr txBox="1"/>
          <p:nvPr/>
        </p:nvSpPr>
        <p:spPr>
          <a:xfrm>
            <a:off x="726510" y="6212910"/>
            <a:ext cx="2221185" cy="369332"/>
          </a:xfrm>
          <a:prstGeom prst="rect">
            <a:avLst/>
          </a:prstGeom>
          <a:noFill/>
        </p:spPr>
        <p:txBody>
          <a:bodyPr wrap="none" rtlCol="0">
            <a:spAutoFit/>
          </a:bodyPr>
          <a:lstStyle/>
          <a:p>
            <a:r>
              <a:rPr lang="ru-RU" b="1" dirty="0"/>
              <a:t>Источник</a:t>
            </a:r>
            <a:r>
              <a:rPr lang="ru-RU" dirty="0"/>
              <a:t>: Росстат</a:t>
            </a:r>
          </a:p>
        </p:txBody>
      </p:sp>
      <p:sp>
        <p:nvSpPr>
          <p:cNvPr id="9" name="Номер слайда 8">
            <a:extLst>
              <a:ext uri="{FF2B5EF4-FFF2-40B4-BE49-F238E27FC236}">
                <a16:creationId xmlns:a16="http://schemas.microsoft.com/office/drawing/2014/main" id="{E0C518C6-A019-62B5-7836-535B50F53303}"/>
              </a:ext>
            </a:extLst>
          </p:cNvPr>
          <p:cNvSpPr>
            <a:spLocks noGrp="1"/>
          </p:cNvSpPr>
          <p:nvPr>
            <p:ph type="sldNum" sz="quarter" idx="12"/>
          </p:nvPr>
        </p:nvSpPr>
        <p:spPr/>
        <p:txBody>
          <a:bodyPr/>
          <a:lstStyle/>
          <a:p>
            <a:fld id="{BE15108C-154A-4A5A-9C05-91A49A422BA7}" type="slidenum">
              <a:rPr lang="en-US" sz="1400" smtClean="0"/>
              <a:pPr/>
              <a:t>21</a:t>
            </a:fld>
            <a:endParaRPr lang="en-US" sz="1400" dirty="0"/>
          </a:p>
        </p:txBody>
      </p:sp>
    </p:spTree>
    <p:extLst>
      <p:ext uri="{BB962C8B-B14F-4D97-AF65-F5344CB8AC3E}">
        <p14:creationId xmlns:p14="http://schemas.microsoft.com/office/powerpoint/2010/main" val="154594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a:extLst>
              <a:ext uri="{FF2B5EF4-FFF2-40B4-BE49-F238E27FC236}">
                <a16:creationId xmlns:a16="http://schemas.microsoft.com/office/drawing/2014/main" id="{015AB54A-6131-EB66-096A-C70E71227E52}"/>
              </a:ext>
            </a:extLst>
          </p:cNvPr>
          <p:cNvCxnSpPr>
            <a:cxnSpLocks/>
          </p:cNvCxnSpPr>
          <p:nvPr/>
        </p:nvCxnSpPr>
        <p:spPr>
          <a:xfrm>
            <a:off x="1155197" y="3363375"/>
            <a:ext cx="10628671"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 name="Заголовок 1">
            <a:extLst>
              <a:ext uri="{FF2B5EF4-FFF2-40B4-BE49-F238E27FC236}">
                <a16:creationId xmlns:a16="http://schemas.microsoft.com/office/drawing/2014/main" id="{F57D976A-107F-3CFD-32A6-E134D67C995A}"/>
              </a:ext>
            </a:extLst>
          </p:cNvPr>
          <p:cNvSpPr>
            <a:spLocks noGrp="1"/>
          </p:cNvSpPr>
          <p:nvPr>
            <p:ph type="title"/>
          </p:nvPr>
        </p:nvSpPr>
        <p:spPr>
          <a:xfrm>
            <a:off x="642483" y="106519"/>
            <a:ext cx="11362703" cy="1442463"/>
          </a:xfrm>
        </p:spPr>
        <p:txBody>
          <a:bodyPr>
            <a:normAutofit/>
          </a:bodyPr>
          <a:lstStyle/>
          <a:p>
            <a:pPr algn="ctr"/>
            <a:r>
              <a:rPr lang="ru-RU" b="1" dirty="0"/>
              <a:t>Индекс промышленного производства, </a:t>
            </a:r>
            <a:br>
              <a:rPr lang="ru-RU" b="1" dirty="0"/>
            </a:br>
            <a:r>
              <a:rPr lang="ru-RU" dirty="0"/>
              <a:t>в процентах к предыдущему году</a:t>
            </a:r>
          </a:p>
        </p:txBody>
      </p:sp>
      <p:graphicFrame>
        <p:nvGraphicFramePr>
          <p:cNvPr id="5" name="Объект 4">
            <a:extLst>
              <a:ext uri="{FF2B5EF4-FFF2-40B4-BE49-F238E27FC236}">
                <a16:creationId xmlns:a16="http://schemas.microsoft.com/office/drawing/2014/main" id="{F788A2D0-1258-168F-362C-2A30A3800F7D}"/>
              </a:ext>
            </a:extLst>
          </p:cNvPr>
          <p:cNvGraphicFramePr>
            <a:graphicFrameLocks noGrp="1"/>
          </p:cNvGraphicFramePr>
          <p:nvPr>
            <p:ph idx="1"/>
            <p:extLst>
              <p:ext uri="{D42A27DB-BD31-4B8C-83A1-F6EECF244321}">
                <p14:modId xmlns:p14="http://schemas.microsoft.com/office/powerpoint/2010/main" val="3657823349"/>
              </p:ext>
            </p:extLst>
          </p:nvPr>
        </p:nvGraphicFramePr>
        <p:xfrm>
          <a:off x="334297" y="1789471"/>
          <a:ext cx="11670890" cy="41144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91BDE3E-F27E-1D65-2523-697AC459835F}"/>
              </a:ext>
            </a:extLst>
          </p:cNvPr>
          <p:cNvSpPr txBox="1"/>
          <p:nvPr/>
        </p:nvSpPr>
        <p:spPr>
          <a:xfrm>
            <a:off x="726510" y="6212910"/>
            <a:ext cx="2221185" cy="369332"/>
          </a:xfrm>
          <a:prstGeom prst="rect">
            <a:avLst/>
          </a:prstGeom>
          <a:noFill/>
        </p:spPr>
        <p:txBody>
          <a:bodyPr wrap="none" rtlCol="0">
            <a:spAutoFit/>
          </a:bodyPr>
          <a:lstStyle/>
          <a:p>
            <a:r>
              <a:rPr lang="ru-RU" b="1" dirty="0"/>
              <a:t>Источник</a:t>
            </a:r>
            <a:r>
              <a:rPr lang="ru-RU" dirty="0"/>
              <a:t>: Росстат</a:t>
            </a:r>
          </a:p>
        </p:txBody>
      </p:sp>
      <p:sp>
        <p:nvSpPr>
          <p:cNvPr id="9" name="Номер слайда 8">
            <a:extLst>
              <a:ext uri="{FF2B5EF4-FFF2-40B4-BE49-F238E27FC236}">
                <a16:creationId xmlns:a16="http://schemas.microsoft.com/office/drawing/2014/main" id="{E0C518C6-A019-62B5-7836-535B50F53303}"/>
              </a:ext>
            </a:extLst>
          </p:cNvPr>
          <p:cNvSpPr>
            <a:spLocks noGrp="1"/>
          </p:cNvSpPr>
          <p:nvPr>
            <p:ph type="sldNum" sz="quarter" idx="12"/>
          </p:nvPr>
        </p:nvSpPr>
        <p:spPr/>
        <p:txBody>
          <a:bodyPr/>
          <a:lstStyle/>
          <a:p>
            <a:fld id="{BE15108C-154A-4A5A-9C05-91A49A422BA7}" type="slidenum">
              <a:rPr lang="en-US" sz="1400" smtClean="0"/>
              <a:pPr/>
              <a:t>22</a:t>
            </a:fld>
            <a:endParaRPr lang="en-US" sz="1400" dirty="0"/>
          </a:p>
        </p:txBody>
      </p:sp>
    </p:spTree>
    <p:extLst>
      <p:ext uri="{BB962C8B-B14F-4D97-AF65-F5344CB8AC3E}">
        <p14:creationId xmlns:p14="http://schemas.microsoft.com/office/powerpoint/2010/main" val="236068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a:extLst>
              <a:ext uri="{FF2B5EF4-FFF2-40B4-BE49-F238E27FC236}">
                <a16:creationId xmlns:a16="http://schemas.microsoft.com/office/drawing/2014/main" id="{015AB54A-6131-EB66-096A-C70E71227E52}"/>
              </a:ext>
            </a:extLst>
          </p:cNvPr>
          <p:cNvCxnSpPr>
            <a:cxnSpLocks/>
          </p:cNvCxnSpPr>
          <p:nvPr/>
        </p:nvCxnSpPr>
        <p:spPr>
          <a:xfrm>
            <a:off x="1036041" y="3392076"/>
            <a:ext cx="10986400"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 name="Заголовок 1">
            <a:extLst>
              <a:ext uri="{FF2B5EF4-FFF2-40B4-BE49-F238E27FC236}">
                <a16:creationId xmlns:a16="http://schemas.microsoft.com/office/drawing/2014/main" id="{F57D976A-107F-3CFD-32A6-E134D67C995A}"/>
              </a:ext>
            </a:extLst>
          </p:cNvPr>
          <p:cNvSpPr>
            <a:spLocks noGrp="1"/>
          </p:cNvSpPr>
          <p:nvPr>
            <p:ph type="title"/>
          </p:nvPr>
        </p:nvSpPr>
        <p:spPr>
          <a:xfrm>
            <a:off x="241541" y="106519"/>
            <a:ext cx="11680166" cy="1442463"/>
          </a:xfrm>
        </p:spPr>
        <p:txBody>
          <a:bodyPr>
            <a:normAutofit fontScale="90000"/>
          </a:bodyPr>
          <a:lstStyle/>
          <a:p>
            <a:pPr algn="ctr"/>
            <a:r>
              <a:rPr lang="ru-RU" b="1" dirty="0"/>
              <a:t>Темп роста инвестиций в основной капитал , </a:t>
            </a:r>
            <a:br>
              <a:rPr lang="ru-RU" b="1" dirty="0"/>
            </a:br>
            <a:r>
              <a:rPr lang="ru-RU" dirty="0"/>
              <a:t>в процентах к предыдущему году</a:t>
            </a:r>
          </a:p>
        </p:txBody>
      </p:sp>
      <p:graphicFrame>
        <p:nvGraphicFramePr>
          <p:cNvPr id="5" name="Объект 4">
            <a:extLst>
              <a:ext uri="{FF2B5EF4-FFF2-40B4-BE49-F238E27FC236}">
                <a16:creationId xmlns:a16="http://schemas.microsoft.com/office/drawing/2014/main" id="{F788A2D0-1258-168F-362C-2A30A3800F7D}"/>
              </a:ext>
            </a:extLst>
          </p:cNvPr>
          <p:cNvGraphicFramePr>
            <a:graphicFrameLocks noGrp="1"/>
          </p:cNvGraphicFramePr>
          <p:nvPr>
            <p:ph idx="1"/>
            <p:extLst>
              <p:ext uri="{D42A27DB-BD31-4B8C-83A1-F6EECF244321}">
                <p14:modId xmlns:p14="http://schemas.microsoft.com/office/powerpoint/2010/main" val="3702147245"/>
              </p:ext>
            </p:extLst>
          </p:nvPr>
        </p:nvGraphicFramePr>
        <p:xfrm>
          <a:off x="317045" y="1815349"/>
          <a:ext cx="11670890" cy="41144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91BDE3E-F27E-1D65-2523-697AC459835F}"/>
              </a:ext>
            </a:extLst>
          </p:cNvPr>
          <p:cNvSpPr txBox="1"/>
          <p:nvPr/>
        </p:nvSpPr>
        <p:spPr>
          <a:xfrm>
            <a:off x="726510" y="6212910"/>
            <a:ext cx="2221185" cy="369332"/>
          </a:xfrm>
          <a:prstGeom prst="rect">
            <a:avLst/>
          </a:prstGeom>
          <a:noFill/>
        </p:spPr>
        <p:txBody>
          <a:bodyPr wrap="none" rtlCol="0">
            <a:spAutoFit/>
          </a:bodyPr>
          <a:lstStyle/>
          <a:p>
            <a:r>
              <a:rPr lang="ru-RU" b="1" dirty="0"/>
              <a:t>Источник</a:t>
            </a:r>
            <a:r>
              <a:rPr lang="ru-RU" dirty="0"/>
              <a:t>: Росстат</a:t>
            </a:r>
          </a:p>
        </p:txBody>
      </p:sp>
      <p:sp>
        <p:nvSpPr>
          <p:cNvPr id="9" name="Номер слайда 8">
            <a:extLst>
              <a:ext uri="{FF2B5EF4-FFF2-40B4-BE49-F238E27FC236}">
                <a16:creationId xmlns:a16="http://schemas.microsoft.com/office/drawing/2014/main" id="{E0C518C6-A019-62B5-7836-535B50F53303}"/>
              </a:ext>
            </a:extLst>
          </p:cNvPr>
          <p:cNvSpPr>
            <a:spLocks noGrp="1"/>
          </p:cNvSpPr>
          <p:nvPr>
            <p:ph type="sldNum" sz="quarter" idx="12"/>
          </p:nvPr>
        </p:nvSpPr>
        <p:spPr/>
        <p:txBody>
          <a:bodyPr/>
          <a:lstStyle/>
          <a:p>
            <a:fld id="{BE15108C-154A-4A5A-9C05-91A49A422BA7}" type="slidenum">
              <a:rPr lang="en-US" sz="1400" smtClean="0"/>
              <a:pPr/>
              <a:t>23</a:t>
            </a:fld>
            <a:endParaRPr lang="en-US" sz="1400" dirty="0"/>
          </a:p>
        </p:txBody>
      </p:sp>
    </p:spTree>
    <p:extLst>
      <p:ext uri="{BB962C8B-B14F-4D97-AF65-F5344CB8AC3E}">
        <p14:creationId xmlns:p14="http://schemas.microsoft.com/office/powerpoint/2010/main" val="409388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a:extLst>
              <a:ext uri="{FF2B5EF4-FFF2-40B4-BE49-F238E27FC236}">
                <a16:creationId xmlns:a16="http://schemas.microsoft.com/office/drawing/2014/main" id="{D6F1CE52-53B7-3728-FD06-F30ADF1B4840}"/>
              </a:ext>
            </a:extLst>
          </p:cNvPr>
          <p:cNvCxnSpPr>
            <a:cxnSpLocks/>
          </p:cNvCxnSpPr>
          <p:nvPr/>
        </p:nvCxnSpPr>
        <p:spPr>
          <a:xfrm>
            <a:off x="1018787" y="5428877"/>
            <a:ext cx="108427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 name="Заголовок 1">
            <a:extLst>
              <a:ext uri="{FF2B5EF4-FFF2-40B4-BE49-F238E27FC236}">
                <a16:creationId xmlns:a16="http://schemas.microsoft.com/office/drawing/2014/main" id="{F57D976A-107F-3CFD-32A6-E134D67C995A}"/>
              </a:ext>
            </a:extLst>
          </p:cNvPr>
          <p:cNvSpPr>
            <a:spLocks noGrp="1"/>
          </p:cNvSpPr>
          <p:nvPr>
            <p:ph type="title"/>
          </p:nvPr>
        </p:nvSpPr>
        <p:spPr>
          <a:xfrm>
            <a:off x="642483" y="106519"/>
            <a:ext cx="10813395" cy="1442463"/>
          </a:xfrm>
        </p:spPr>
        <p:txBody>
          <a:bodyPr>
            <a:normAutofit/>
          </a:bodyPr>
          <a:lstStyle/>
          <a:p>
            <a:pPr algn="ctr"/>
            <a:r>
              <a:rPr lang="ru-RU" b="1" dirty="0"/>
              <a:t>Индекс потребительских цен, </a:t>
            </a:r>
            <a:br>
              <a:rPr lang="ru-RU" b="1" dirty="0"/>
            </a:br>
            <a:r>
              <a:rPr lang="ru-RU" dirty="0"/>
              <a:t>в процентах</a:t>
            </a:r>
            <a:r>
              <a:rPr lang="ru-RU" b="1" dirty="0"/>
              <a:t> </a:t>
            </a:r>
            <a:r>
              <a:rPr lang="ru-RU" dirty="0"/>
              <a:t>за год</a:t>
            </a:r>
          </a:p>
        </p:txBody>
      </p:sp>
      <p:graphicFrame>
        <p:nvGraphicFramePr>
          <p:cNvPr id="5" name="Объект 4">
            <a:extLst>
              <a:ext uri="{FF2B5EF4-FFF2-40B4-BE49-F238E27FC236}">
                <a16:creationId xmlns:a16="http://schemas.microsoft.com/office/drawing/2014/main" id="{F788A2D0-1258-168F-362C-2A30A3800F7D}"/>
              </a:ext>
            </a:extLst>
          </p:cNvPr>
          <p:cNvGraphicFramePr>
            <a:graphicFrameLocks noGrp="1"/>
          </p:cNvGraphicFramePr>
          <p:nvPr>
            <p:ph idx="1"/>
            <p:extLst>
              <p:ext uri="{D42A27DB-BD31-4B8C-83A1-F6EECF244321}">
                <p14:modId xmlns:p14="http://schemas.microsoft.com/office/powerpoint/2010/main" val="1359451483"/>
              </p:ext>
            </p:extLst>
          </p:nvPr>
        </p:nvGraphicFramePr>
        <p:xfrm>
          <a:off x="334297" y="1789471"/>
          <a:ext cx="11670890" cy="41144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91BDE3E-F27E-1D65-2523-697AC459835F}"/>
              </a:ext>
            </a:extLst>
          </p:cNvPr>
          <p:cNvSpPr txBox="1"/>
          <p:nvPr/>
        </p:nvSpPr>
        <p:spPr>
          <a:xfrm>
            <a:off x="726510" y="6212910"/>
            <a:ext cx="2221185" cy="369332"/>
          </a:xfrm>
          <a:prstGeom prst="rect">
            <a:avLst/>
          </a:prstGeom>
          <a:noFill/>
        </p:spPr>
        <p:txBody>
          <a:bodyPr wrap="none" rtlCol="0">
            <a:spAutoFit/>
          </a:bodyPr>
          <a:lstStyle/>
          <a:p>
            <a:r>
              <a:rPr lang="ru-RU" b="1" dirty="0"/>
              <a:t>Источник</a:t>
            </a:r>
            <a:r>
              <a:rPr lang="ru-RU" dirty="0"/>
              <a:t>: Росстат</a:t>
            </a:r>
          </a:p>
        </p:txBody>
      </p:sp>
      <p:sp>
        <p:nvSpPr>
          <p:cNvPr id="9" name="Номер слайда 8">
            <a:extLst>
              <a:ext uri="{FF2B5EF4-FFF2-40B4-BE49-F238E27FC236}">
                <a16:creationId xmlns:a16="http://schemas.microsoft.com/office/drawing/2014/main" id="{E0C518C6-A019-62B5-7836-535B50F53303}"/>
              </a:ext>
            </a:extLst>
          </p:cNvPr>
          <p:cNvSpPr>
            <a:spLocks noGrp="1"/>
          </p:cNvSpPr>
          <p:nvPr>
            <p:ph type="sldNum" sz="quarter" idx="12"/>
          </p:nvPr>
        </p:nvSpPr>
        <p:spPr/>
        <p:txBody>
          <a:bodyPr/>
          <a:lstStyle/>
          <a:p>
            <a:fld id="{BE15108C-154A-4A5A-9C05-91A49A422BA7}" type="slidenum">
              <a:rPr lang="en-US" sz="1400" smtClean="0"/>
              <a:pPr/>
              <a:t>24</a:t>
            </a:fld>
            <a:endParaRPr lang="en-US" sz="1400" dirty="0"/>
          </a:p>
        </p:txBody>
      </p:sp>
    </p:spTree>
    <p:extLst>
      <p:ext uri="{BB962C8B-B14F-4D97-AF65-F5344CB8AC3E}">
        <p14:creationId xmlns:p14="http://schemas.microsoft.com/office/powerpoint/2010/main" val="917659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1BB06-569A-1A4E-A633-71192C1A439D}"/>
              </a:ext>
            </a:extLst>
          </p:cNvPr>
          <p:cNvSpPr>
            <a:spLocks noGrp="1"/>
          </p:cNvSpPr>
          <p:nvPr>
            <p:ph type="title"/>
          </p:nvPr>
        </p:nvSpPr>
        <p:spPr>
          <a:xfrm>
            <a:off x="911424" y="980728"/>
            <a:ext cx="10896533" cy="762000"/>
          </a:xfrm>
        </p:spPr>
        <p:txBody>
          <a:bodyPr>
            <a:normAutofit fontScale="90000"/>
          </a:bodyPr>
          <a:lstStyle/>
          <a:p>
            <a:pPr algn="ctr"/>
            <a:r>
              <a:rPr lang="ru-RU" sz="2800" b="1" dirty="0">
                <a:solidFill>
                  <a:schemeClr val="tx1"/>
                </a:solidFill>
                <a:latin typeface="Cambria" panose="02040503050406030204" pitchFamily="18" charset="0"/>
              </a:rPr>
              <a:t>Темп роста реальной заработной платы </a:t>
            </a:r>
            <a:r>
              <a:rPr lang="ru-RU" sz="2400" dirty="0">
                <a:solidFill>
                  <a:schemeClr val="tx1"/>
                </a:solidFill>
                <a:latin typeface="Cambria" panose="02040503050406030204" pitchFamily="18" charset="0"/>
              </a:rPr>
              <a:t>(процентов к аналогичному периоду предыдущего года)</a:t>
            </a:r>
            <a:endParaRPr lang="ru-RU" sz="2800" b="1" dirty="0">
              <a:solidFill>
                <a:schemeClr val="tx1"/>
              </a:solidFill>
              <a:latin typeface="Cambria" panose="02040503050406030204" pitchFamily="18" charset="0"/>
            </a:endParaRPr>
          </a:p>
        </p:txBody>
      </p:sp>
      <p:sp>
        <p:nvSpPr>
          <p:cNvPr id="4" name="Номер слайда 3">
            <a:extLst>
              <a:ext uri="{FF2B5EF4-FFF2-40B4-BE49-F238E27FC236}">
                <a16:creationId xmlns:a16="http://schemas.microsoft.com/office/drawing/2014/main" id="{74944397-27C8-024A-ADF2-CA1D65F3FDF8}"/>
              </a:ext>
            </a:extLst>
          </p:cNvPr>
          <p:cNvSpPr>
            <a:spLocks noGrp="1"/>
          </p:cNvSpPr>
          <p:nvPr>
            <p:ph type="sldNum" sz="quarter" idx="12"/>
          </p:nvPr>
        </p:nvSpPr>
        <p:spPr/>
        <p:txBody>
          <a:bodyPr/>
          <a:lstStyle/>
          <a:p>
            <a:fld id="{4E1C5BB3-00DF-45E3-B2F8-349D0D269A18}" type="slidenum">
              <a:rPr lang="ru-RU" smtClean="0"/>
              <a:pPr/>
              <a:t>25</a:t>
            </a:fld>
            <a:endParaRPr lang="ru-RU"/>
          </a:p>
        </p:txBody>
      </p:sp>
      <p:graphicFrame>
        <p:nvGraphicFramePr>
          <p:cNvPr id="7" name="Объект 6">
            <a:extLst>
              <a:ext uri="{FF2B5EF4-FFF2-40B4-BE49-F238E27FC236}">
                <a16:creationId xmlns:a16="http://schemas.microsoft.com/office/drawing/2014/main" id="{A070AFCB-E389-E144-9488-76A7C4F286E2}"/>
              </a:ext>
            </a:extLst>
          </p:cNvPr>
          <p:cNvGraphicFramePr>
            <a:graphicFrameLocks noGrp="1"/>
          </p:cNvGraphicFramePr>
          <p:nvPr>
            <p:ph idx="1"/>
            <p:extLst>
              <p:ext uri="{D42A27DB-BD31-4B8C-83A1-F6EECF244321}">
                <p14:modId xmlns:p14="http://schemas.microsoft.com/office/powerpoint/2010/main" val="3116423827"/>
              </p:ext>
            </p:extLst>
          </p:nvPr>
        </p:nvGraphicFramePr>
        <p:xfrm>
          <a:off x="431371" y="1988841"/>
          <a:ext cx="11425269" cy="3756809"/>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descr="Кредит контур">
            <a:extLst>
              <a:ext uri="{FF2B5EF4-FFF2-40B4-BE49-F238E27FC236}">
                <a16:creationId xmlns:a16="http://schemas.microsoft.com/office/drawing/2014/main" id="{BE44C796-EC6A-0743-B1BD-BDCF48CCAF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8720"/>
            <a:ext cx="1219200" cy="914400"/>
          </a:xfrm>
          <a:prstGeom prst="rect">
            <a:avLst/>
          </a:prstGeom>
        </p:spPr>
      </p:pic>
    </p:spTree>
    <p:extLst>
      <p:ext uri="{BB962C8B-B14F-4D97-AF65-F5344CB8AC3E}">
        <p14:creationId xmlns:p14="http://schemas.microsoft.com/office/powerpoint/2010/main" val="91742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94554"/>
            <a:ext cx="10325000" cy="1391056"/>
          </a:xfrm>
        </p:spPr>
        <p:txBody>
          <a:bodyPr>
            <a:normAutofit fontScale="90000"/>
          </a:bodyPr>
          <a:lstStyle/>
          <a:p>
            <a:pPr algn="ctr"/>
            <a:r>
              <a:rPr lang="ru-RU" b="1" dirty="0"/>
              <a:t>Постановление Генсовета ФНПР от 20.04.2022 (1)</a:t>
            </a:r>
            <a:endParaRPr lang="ru-RU" dirty="0"/>
          </a:p>
        </p:txBody>
      </p:sp>
      <p:sp>
        <p:nvSpPr>
          <p:cNvPr id="3" name="Содержимое 2"/>
          <p:cNvSpPr>
            <a:spLocks noGrp="1"/>
          </p:cNvSpPr>
          <p:nvPr>
            <p:ph idx="1"/>
          </p:nvPr>
        </p:nvSpPr>
        <p:spPr>
          <a:xfrm>
            <a:off x="691079" y="1507787"/>
            <a:ext cx="10325000" cy="5155660"/>
          </a:xfrm>
        </p:spPr>
        <p:txBody>
          <a:bodyPr>
            <a:normAutofit/>
          </a:bodyPr>
          <a:lstStyle/>
          <a:p>
            <a:r>
              <a:rPr lang="ru-RU" sz="2800" dirty="0"/>
              <a:t>1. Принять Обращение Генерального Совета ФНПР к Президенту Российской Федерации В.В. Путину.</a:t>
            </a:r>
            <a:br>
              <a:rPr lang="ru-RU" sz="2800" dirty="0"/>
            </a:br>
            <a:r>
              <a:rPr lang="ru-RU" sz="2800" dirty="0"/>
              <a:t>2. Руководству ФНПР, общероссийским (межрегиональным) профсоюзам при проведении переговоров в рамках РТК добиваться изменения социально-экономической политики для сохранения и создания рабочих мест с достойной заработной платой; реализации следующих мероприятий:</a:t>
            </a:r>
            <a:br>
              <a:rPr lang="ru-RU" dirty="0"/>
            </a:br>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94554"/>
            <a:ext cx="10325000" cy="1391056"/>
          </a:xfrm>
        </p:spPr>
        <p:txBody>
          <a:bodyPr>
            <a:normAutofit fontScale="90000"/>
          </a:bodyPr>
          <a:lstStyle/>
          <a:p>
            <a:pPr algn="ctr"/>
            <a:r>
              <a:rPr lang="ru-RU" b="1" dirty="0"/>
              <a:t>Постановление Генсовета ФНПР от 20.04.2022 (2)</a:t>
            </a:r>
            <a:endParaRPr lang="ru-RU" dirty="0"/>
          </a:p>
        </p:txBody>
      </p:sp>
      <p:sp>
        <p:nvSpPr>
          <p:cNvPr id="3" name="Содержимое 2"/>
          <p:cNvSpPr>
            <a:spLocks noGrp="1"/>
          </p:cNvSpPr>
          <p:nvPr>
            <p:ph idx="1"/>
          </p:nvPr>
        </p:nvSpPr>
        <p:spPr>
          <a:xfrm>
            <a:off x="691079" y="1507787"/>
            <a:ext cx="10325000" cy="5155660"/>
          </a:xfrm>
        </p:spPr>
        <p:txBody>
          <a:bodyPr>
            <a:normAutofit fontScale="85000" lnSpcReduction="10000"/>
          </a:bodyPr>
          <a:lstStyle/>
          <a:p>
            <a:r>
              <a:rPr lang="ru-RU" dirty="0"/>
              <a:t>2.1. в сфере экономики:</a:t>
            </a:r>
            <a:br>
              <a:rPr lang="ru-RU" dirty="0"/>
            </a:br>
            <a:r>
              <a:rPr lang="ru-RU" dirty="0"/>
              <a:t>2.1.1 развитие системы государственного стратегического планирования, направленного на обеспечение национальной безопасности в сфере промышленного производства и агропромышленного комплекса;</a:t>
            </a:r>
            <a:br>
              <a:rPr lang="ru-RU" dirty="0"/>
            </a:br>
            <a:r>
              <a:rPr lang="ru-RU" dirty="0"/>
              <a:t>2.1.2 разработка взаимоувязанных программ развития (включая </a:t>
            </a:r>
            <a:r>
              <a:rPr lang="ru-RU" dirty="0" err="1"/>
              <a:t>импортозамещение</a:t>
            </a:r>
            <a:r>
              <a:rPr lang="ru-RU" dirty="0"/>
              <a:t>) отраслей промышленности, сельского хозяйства с системой профессионального образования и обучения, обеспеченных финансированием    в достаточном объеме и эффективным государственным управлением и контролем;</a:t>
            </a:r>
            <a:br>
              <a:rPr lang="ru-RU" dirty="0"/>
            </a:br>
            <a:r>
              <a:rPr lang="ru-RU" dirty="0"/>
              <a:t>2.1.3 создание единого государственного </a:t>
            </a:r>
            <a:r>
              <a:rPr lang="ru-RU" dirty="0" err="1"/>
              <a:t>агрегатора</a:t>
            </a:r>
            <a:r>
              <a:rPr lang="ru-RU" dirty="0"/>
              <a:t> цифровых платформ (электронного «Всероссийского Госснаба»), координирующего цепочки поставок, оформление сделок купли-продажи компонентов, запчастей, оборудования, техники, технологий, а также готовой продукции;</a:t>
            </a:r>
            <a:br>
              <a:rPr lang="ru-RU" dirty="0"/>
            </a:br>
            <a:r>
              <a:rPr lang="ru-RU" dirty="0"/>
              <a:t>2.1.4 национализация стратегически важных предприятий, организаций, находящихся в состоянии банкротства, а также основного капитала организаций, заявивших об уходе из России;</a:t>
            </a:r>
            <a:br>
              <a:rPr lang="ru-RU" dirty="0"/>
            </a:br>
            <a:r>
              <a:rPr lang="ru-RU" dirty="0"/>
              <a:t>2.1.5 переформатирование государственной денежно-кредитной политики с целью создания условий для роста промышленного и сельскохозяйственного производства, в том числе путем установления низких процентных ставок для доступа отечественных производителей к долгосрочным кредитам;</a:t>
            </a:r>
            <a:br>
              <a:rPr lang="ru-RU" dirty="0"/>
            </a:br>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94554"/>
            <a:ext cx="10325000" cy="1391056"/>
          </a:xfrm>
        </p:spPr>
        <p:txBody>
          <a:bodyPr>
            <a:normAutofit fontScale="90000"/>
          </a:bodyPr>
          <a:lstStyle/>
          <a:p>
            <a:pPr algn="ctr"/>
            <a:r>
              <a:rPr lang="ru-RU" b="1" dirty="0"/>
              <a:t>Постановление Генсовета ФНПР от 20.04.2022 (3)</a:t>
            </a:r>
            <a:endParaRPr lang="ru-RU" dirty="0"/>
          </a:p>
        </p:txBody>
      </p:sp>
      <p:sp>
        <p:nvSpPr>
          <p:cNvPr id="3" name="Содержимое 2"/>
          <p:cNvSpPr>
            <a:spLocks noGrp="1"/>
          </p:cNvSpPr>
          <p:nvPr>
            <p:ph idx="1"/>
          </p:nvPr>
        </p:nvSpPr>
        <p:spPr>
          <a:xfrm>
            <a:off x="691079" y="1507787"/>
            <a:ext cx="10325000" cy="5155660"/>
          </a:xfrm>
        </p:spPr>
        <p:txBody>
          <a:bodyPr>
            <a:normAutofit/>
          </a:bodyPr>
          <a:lstStyle/>
          <a:p>
            <a:r>
              <a:rPr lang="ru-RU" dirty="0"/>
              <a:t>2.1.6 установление жесткого контроля за использованием кредитов, финансовых средств бюджетов всех уровней, а также над спекулятивными и мошенническими операциями на финансовых рынках;</a:t>
            </a:r>
            <a:br>
              <a:rPr lang="ru-RU" dirty="0"/>
            </a:br>
            <a:r>
              <a:rPr lang="ru-RU" dirty="0"/>
              <a:t>2.1.7 осуществление государственных инвестиций в инфраструктуру и создание новых производств;</a:t>
            </a:r>
            <a:br>
              <a:rPr lang="ru-RU" dirty="0"/>
            </a:br>
            <a:r>
              <a:rPr lang="ru-RU" dirty="0"/>
              <a:t>2.1.8 принятие государственной программы реструктуризации экономики моногородов в увязке с программами </a:t>
            </a:r>
            <a:r>
              <a:rPr lang="ru-RU" dirty="0" err="1"/>
              <a:t>импортозамещения</a:t>
            </a:r>
            <a:r>
              <a:rPr lang="ru-RU" dirty="0"/>
              <a:t>;</a:t>
            </a:r>
            <a:br>
              <a:rPr lang="ru-RU" dirty="0"/>
            </a:br>
            <a:r>
              <a:rPr lang="ru-RU" dirty="0"/>
              <a:t>2.1.9 увеличение бюджетных ассигнований на научно-исследовательские и опытно-конструкторские разработки с целью ликвидации технологического и технического отставания и </a:t>
            </a:r>
            <a:r>
              <a:rPr lang="ru-RU" dirty="0" err="1"/>
              <a:t>импортозависимости</a:t>
            </a:r>
            <a:r>
              <a:rPr lang="ru-RU" dirty="0"/>
              <a:t>;</a:t>
            </a:r>
            <a:br>
              <a:rPr lang="ru-RU" dirty="0"/>
            </a:br>
            <a:r>
              <a:rPr lang="ru-RU" dirty="0"/>
              <a:t>2.1.10 принятие эффективных мер по </a:t>
            </a:r>
            <a:r>
              <a:rPr lang="ru-RU" dirty="0" err="1"/>
              <a:t>деофшоризации</a:t>
            </a:r>
            <a:r>
              <a:rPr lang="ru-RU" dirty="0"/>
              <a:t> экономики и прекращению оттока капитала, в том числе запрет доступа нерезидентам (компаниям и физическим лицам) к недрам и другим природным ресурсам, к госзаказам, государственным субсидиям, кредитам, к заключению концессионных соглашений, к участию в госпрограммах, к операциям со сбережениями населения и другим;</a:t>
            </a:r>
          </a:p>
        </p:txBody>
      </p:sp>
      <p:sp>
        <p:nvSpPr>
          <p:cNvPr id="4" name="Номер слайда 3"/>
          <p:cNvSpPr>
            <a:spLocks noGrp="1"/>
          </p:cNvSpPr>
          <p:nvPr>
            <p:ph type="sldNum" sz="quarter" idx="12"/>
          </p:nvPr>
        </p:nvSpPr>
        <p:spPr/>
        <p:txBody>
          <a:bodyPr/>
          <a:lstStyle/>
          <a:p>
            <a:fld id="{BE15108C-154A-4A5A-9C05-91A49A422BA7}"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700809"/>
            <a:ext cx="10972800" cy="4306483"/>
          </a:xfrm>
        </p:spPr>
        <p:txBody>
          <a:bodyPr>
            <a:normAutofit/>
          </a:bodyPr>
          <a:lstStyle/>
          <a:p>
            <a:pPr marL="0" indent="432000" algn="just">
              <a:buNone/>
            </a:pPr>
            <a:r>
              <a:rPr lang="ru-RU" sz="2800" dirty="0">
                <a:latin typeface="Arial" pitchFamily="34" charset="0"/>
                <a:cs typeface="Arial" pitchFamily="34" charset="0"/>
              </a:rPr>
              <a:t>1.1. Федеральный закон от 14.07.2022 </a:t>
            </a:r>
            <a:br>
              <a:rPr lang="ru-RU" sz="2800" dirty="0">
                <a:latin typeface="Arial" pitchFamily="34" charset="0"/>
                <a:cs typeface="Arial" pitchFamily="34" charset="0"/>
              </a:rPr>
            </a:br>
            <a:r>
              <a:rPr lang="ru-RU" sz="2800" dirty="0">
                <a:latin typeface="Arial" pitchFamily="34" charset="0"/>
                <a:cs typeface="Arial" pitchFamily="34" charset="0"/>
              </a:rPr>
              <a:t>№ 273-ФЗ «О внесении изменений в Трудовой кодекс Российской Федерации».</a:t>
            </a:r>
          </a:p>
          <a:p>
            <a:pPr marL="0" indent="432000" algn="just">
              <a:buNone/>
            </a:pPr>
            <a:r>
              <a:rPr lang="ru-RU" sz="2800" dirty="0">
                <a:latin typeface="Arial" pitchFamily="34" charset="0"/>
                <a:cs typeface="Arial" pitchFamily="34" charset="0"/>
              </a:rPr>
              <a:t>1.2. Федеральный закон от 07.10.2022 </a:t>
            </a:r>
            <a:br>
              <a:rPr lang="ru-RU" sz="2800" dirty="0">
                <a:latin typeface="Arial" pitchFamily="34" charset="0"/>
                <a:cs typeface="Arial" pitchFamily="34" charset="0"/>
              </a:rPr>
            </a:br>
            <a:r>
              <a:rPr lang="ru-RU" sz="2800" dirty="0">
                <a:latin typeface="Arial" pitchFamily="34" charset="0"/>
                <a:cs typeface="Arial" pitchFamily="34" charset="0"/>
              </a:rPr>
              <a:t>№ 376-ФЗ «О внесении изменений в Трудовой кодекс Российской Федерации».</a:t>
            </a:r>
          </a:p>
          <a:p>
            <a:pPr marL="0" indent="432000" algn="just">
              <a:buNone/>
            </a:pPr>
            <a:r>
              <a:rPr lang="ru-RU" sz="2800" dirty="0">
                <a:latin typeface="Arial" pitchFamily="34" charset="0"/>
                <a:cs typeface="Arial" pitchFamily="34" charset="0"/>
              </a:rPr>
              <a:t>1.3. Федеральный закон от 19.12.2022 </a:t>
            </a:r>
            <a:br>
              <a:rPr lang="ru-RU" sz="2800" dirty="0">
                <a:latin typeface="Arial" pitchFamily="34" charset="0"/>
                <a:cs typeface="Arial" pitchFamily="34" charset="0"/>
              </a:rPr>
            </a:br>
            <a:r>
              <a:rPr lang="ru-RU" sz="2800" dirty="0">
                <a:latin typeface="Arial" pitchFamily="34" charset="0"/>
                <a:cs typeface="Arial" pitchFamily="34" charset="0"/>
              </a:rPr>
              <a:t>№ 545-ФЗ «О внесении изменений в статьи 302 и 351.7 ТК РФ».</a:t>
            </a:r>
          </a:p>
        </p:txBody>
      </p:sp>
      <p:sp>
        <p:nvSpPr>
          <p:cNvPr id="3" name="Номер слайда 2"/>
          <p:cNvSpPr>
            <a:spLocks noGrp="1"/>
          </p:cNvSpPr>
          <p:nvPr>
            <p:ph type="sldNum" sz="quarter" idx="12"/>
          </p:nvPr>
        </p:nvSpPr>
        <p:spPr/>
        <p:txBody>
          <a:bodyPr/>
          <a:lstStyle/>
          <a:p>
            <a:fld id="{725C68B6-61C2-468F-89AB-4B9F7531AA68}" type="slidenum">
              <a:rPr lang="ru-RU" smtClean="0"/>
              <a:pPr/>
              <a:t>29</a:t>
            </a:fld>
            <a:endParaRPr lang="ru-RU"/>
          </a:p>
        </p:txBody>
      </p:sp>
      <p:sp>
        <p:nvSpPr>
          <p:cNvPr id="5" name="Заголовок 1"/>
          <p:cNvSpPr txBox="1">
            <a:spLocks/>
          </p:cNvSpPr>
          <p:nvPr/>
        </p:nvSpPr>
        <p:spPr>
          <a:xfrm>
            <a:off x="623392" y="332656"/>
            <a:ext cx="10972800" cy="1224136"/>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lvl="0" algn="ctr">
              <a:spcBef>
                <a:spcPct val="0"/>
              </a:spcBef>
            </a:pPr>
            <a:r>
              <a:rPr lang="ru-RU" sz="3600" b="1" dirty="0">
                <a:latin typeface="Arial" pitchFamily="34" charset="0"/>
                <a:cs typeface="Arial" pitchFamily="34" charset="0"/>
              </a:rPr>
              <a:t>1. Основные изменения в Трудовом кодексе РФ</a:t>
            </a:r>
            <a:endParaRPr kumimoji="0" lang="ru-RU" sz="36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lide-0.jpg"/>
          <p:cNvPicPr>
            <a:picLocks noChangeAspect="1"/>
          </p:cNvPicPr>
          <p:nvPr/>
        </p:nvPicPr>
        <p:blipFill>
          <a:blip r:embed="rId2" cstate="print"/>
          <a:srcRect l="29236" r="31543" b="610"/>
          <a:stretch>
            <a:fillRect/>
          </a:stretch>
        </p:blipFill>
        <p:spPr>
          <a:xfrm>
            <a:off x="0" y="1916832"/>
            <a:ext cx="2735627" cy="29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831637" y="1414330"/>
            <a:ext cx="9360363" cy="4708981"/>
          </a:xfrm>
          <a:prstGeom prst="rect">
            <a:avLst/>
          </a:prstGeom>
          <a:noFill/>
        </p:spPr>
        <p:txBody>
          <a:bodyPr wrap="square">
            <a:spAutoFit/>
          </a:bodyPr>
          <a:lstStyle/>
          <a:p>
            <a:pPr indent="457200" algn="just">
              <a:tabLst>
                <a:tab pos="809625" algn="l"/>
              </a:tabLst>
            </a:pPr>
            <a:r>
              <a:rPr lang="ru-RU" sz="2000" b="1" dirty="0"/>
              <a:t>Конституция Российской Федерации:</a:t>
            </a:r>
          </a:p>
          <a:p>
            <a:pPr indent="457200" algn="just">
              <a:tabLst>
                <a:tab pos="809625" algn="l"/>
              </a:tabLst>
            </a:pPr>
            <a:r>
              <a:rPr lang="ru-RU" sz="2000" b="1" dirty="0"/>
              <a:t>Статья 75.1: </a:t>
            </a:r>
          </a:p>
          <a:p>
            <a:pPr indent="457200" algn="just">
              <a:tabLst>
                <a:tab pos="809625" algn="l"/>
              </a:tabLst>
            </a:pPr>
            <a:r>
              <a:rPr lang="ru-RU" sz="2000" dirty="0"/>
              <a:t>«В Российской Федерации создаются условия для устойчивого экономического роста страны и повышения благосостояния граждан, для взаимного доверия государства и общества, гарантируются защита достоинства граждан и уважение человека труда, обеспечиваются сбалансированность прав и обязанностей гражданина, </a:t>
            </a:r>
            <a:r>
              <a:rPr lang="ru-RU" sz="2000" b="1" dirty="0"/>
              <a:t>социальное партнерство</a:t>
            </a:r>
            <a:r>
              <a:rPr lang="ru-RU" sz="2000" dirty="0"/>
              <a:t>, экономическая, политическая и социальная солидарность.»</a:t>
            </a:r>
          </a:p>
          <a:p>
            <a:pPr indent="457200" algn="just">
              <a:tabLst>
                <a:tab pos="809625" algn="l"/>
              </a:tabLst>
            </a:pPr>
            <a:endParaRPr lang="ru-RU" sz="2000" dirty="0"/>
          </a:p>
          <a:p>
            <a:pPr indent="457200" algn="just">
              <a:tabLst>
                <a:tab pos="809625" algn="l"/>
              </a:tabLst>
            </a:pPr>
            <a:r>
              <a:rPr lang="ru-RU" sz="2000" b="1" dirty="0"/>
              <a:t>Статья 114: </a:t>
            </a:r>
          </a:p>
          <a:p>
            <a:pPr indent="457200" algn="just">
              <a:tabLst>
                <a:tab pos="809625" algn="l"/>
              </a:tabLst>
            </a:pPr>
            <a:r>
              <a:rPr lang="ru-RU" sz="2000" dirty="0"/>
              <a:t>«1. </a:t>
            </a:r>
            <a:r>
              <a:rPr lang="ru-RU" sz="2000" b="1" dirty="0"/>
              <a:t>Правительство</a:t>
            </a:r>
            <a:r>
              <a:rPr lang="ru-RU" sz="2000" dirty="0"/>
              <a:t> Российской Федерации:</a:t>
            </a:r>
          </a:p>
          <a:p>
            <a:pPr indent="457200" algn="just">
              <a:tabLst>
                <a:tab pos="809625" algn="l"/>
              </a:tabLst>
            </a:pPr>
            <a:r>
              <a:rPr lang="ru-RU" sz="2000" dirty="0"/>
              <a:t>…</a:t>
            </a:r>
          </a:p>
          <a:p>
            <a:pPr indent="457200" algn="just">
              <a:tabLst>
                <a:tab pos="809625" algn="l"/>
              </a:tabLst>
            </a:pPr>
            <a:r>
              <a:rPr lang="ru-RU" sz="2000" dirty="0"/>
              <a:t>е.4) </a:t>
            </a:r>
            <a:r>
              <a:rPr lang="ru-RU" sz="2000" b="1" dirty="0"/>
              <a:t>обеспечивает реализацию принципов социального партнерства </a:t>
            </a:r>
            <a:r>
              <a:rPr lang="ru-RU" sz="2000" dirty="0"/>
              <a:t>в сфере регулирования трудовых и иных непосредственно связанных с ними отношений»</a:t>
            </a:r>
          </a:p>
        </p:txBody>
      </p:sp>
      <p:sp>
        <p:nvSpPr>
          <p:cNvPr id="11" name="Заголовок 10"/>
          <p:cNvSpPr>
            <a:spLocks noGrp="1"/>
          </p:cNvSpPr>
          <p:nvPr>
            <p:ph type="title"/>
          </p:nvPr>
        </p:nvSpPr>
        <p:spPr>
          <a:xfrm>
            <a:off x="911424" y="692696"/>
            <a:ext cx="10972800" cy="360040"/>
          </a:xfrm>
        </p:spPr>
        <p:txBody>
          <a:bodyPr>
            <a:noAutofit/>
          </a:bodyPr>
          <a:lstStyle/>
          <a:p>
            <a:pPr algn="ctr"/>
            <a:r>
              <a:rPr lang="ru-RU" sz="2400" b="1" dirty="0">
                <a:latin typeface="+mn-lt"/>
              </a:rPr>
              <a:t>Социальное партнёрство — конституционная гарантия</a:t>
            </a:r>
          </a:p>
        </p:txBody>
      </p:sp>
      <p:sp>
        <p:nvSpPr>
          <p:cNvPr id="6" name="Номер слайда 5"/>
          <p:cNvSpPr>
            <a:spLocks noGrp="1"/>
          </p:cNvSpPr>
          <p:nvPr>
            <p:ph type="sldNum" sz="quarter" idx="12"/>
          </p:nvPr>
        </p:nvSpPr>
        <p:spPr/>
        <p:txBody>
          <a:bodyPr/>
          <a:lstStyle/>
          <a:p>
            <a:pPr>
              <a:defRPr/>
            </a:pPr>
            <a:fld id="{762B71A7-FE78-4406-88CC-B48783E11373}" type="slidenum">
              <a:rPr lang="ru-RU" smtClean="0"/>
              <a:pPr>
                <a:defRPr/>
              </a:pPr>
              <a:t>3</a:t>
            </a:fld>
            <a:endParaRPr lang="ru-RU"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31371" y="1700808"/>
            <a:ext cx="11329259" cy="4680520"/>
          </a:xfrm>
        </p:spPr>
        <p:txBody>
          <a:bodyPr>
            <a:normAutofit/>
          </a:bodyPr>
          <a:lstStyle/>
          <a:p>
            <a:pPr marL="0" indent="432000" algn="just">
              <a:buNone/>
            </a:pPr>
            <a:r>
              <a:rPr lang="ru-RU" sz="2100" b="1" dirty="0">
                <a:latin typeface="Arial" pitchFamily="34" charset="0"/>
                <a:cs typeface="Arial" pitchFamily="34" charset="0"/>
              </a:rPr>
              <a:t>Статья 252 ТК РФ.</a:t>
            </a:r>
            <a:r>
              <a:rPr lang="ru-RU" sz="2100" dirty="0">
                <a:latin typeface="Arial" pitchFamily="34" charset="0"/>
                <a:cs typeface="Arial" pitchFamily="34" charset="0"/>
              </a:rPr>
              <a:t> При введении специальных мер в сфере экономики </a:t>
            </a:r>
            <a:r>
              <a:rPr lang="ru-RU" sz="2100" b="1" dirty="0">
                <a:latin typeface="Arial" pitchFamily="34" charset="0"/>
                <a:cs typeface="Arial" pitchFamily="34" charset="0"/>
              </a:rPr>
              <a:t>Правительство РФ вправе устанавливать особенности правового регулирования трудовых отношений в отдельных организациях </a:t>
            </a:r>
            <a:r>
              <a:rPr lang="ru-RU" sz="2100" dirty="0">
                <a:latin typeface="Arial" pitchFamily="34" charset="0"/>
                <a:cs typeface="Arial" pitchFamily="34" charset="0"/>
              </a:rPr>
              <a:t>…, в том числе порядок и условия привлечения к работе </a:t>
            </a:r>
            <a:r>
              <a:rPr lang="ru-RU" sz="2100" u="sng" dirty="0">
                <a:latin typeface="Arial" pitchFamily="34" charset="0"/>
                <a:cs typeface="Arial" pitchFamily="34" charset="0"/>
              </a:rPr>
              <a:t>за пределами установленной продолжительности рабочего времени</a:t>
            </a:r>
            <a:r>
              <a:rPr lang="ru-RU" sz="2100" dirty="0">
                <a:latin typeface="Arial" pitchFamily="34" charset="0"/>
                <a:cs typeface="Arial" pitchFamily="34" charset="0"/>
              </a:rPr>
              <a:t>, в ночное время, выходные и нерабочие праздничные дни, предоставления </a:t>
            </a:r>
            <a:r>
              <a:rPr lang="ru-RU" sz="2100" u="sng" dirty="0">
                <a:latin typeface="Arial" pitchFamily="34" charset="0"/>
                <a:cs typeface="Arial" pitchFamily="34" charset="0"/>
              </a:rPr>
              <a:t>ежегодных оплачиваемых отпусков</a:t>
            </a:r>
            <a:r>
              <a:rPr lang="ru-RU" sz="2100" dirty="0">
                <a:latin typeface="Arial" pitchFamily="34" charset="0"/>
                <a:cs typeface="Arial" pitchFamily="34" charset="0"/>
              </a:rPr>
              <a:t>.</a:t>
            </a:r>
          </a:p>
          <a:p>
            <a:pPr marL="0" indent="432000" algn="just">
              <a:buNone/>
            </a:pPr>
            <a:r>
              <a:rPr lang="ru-RU" sz="2100" dirty="0">
                <a:latin typeface="Arial" pitchFamily="34" charset="0"/>
                <a:cs typeface="Arial" pitchFamily="34" charset="0"/>
              </a:rPr>
              <a:t>Во исполнение данной нормы Правительство РФ утвердило Особенности правового регулирования трудовых отношений в отдельных организациях оборонно-промышленного комплекса, их структурных подразделениях и на отдельных производственных объектах (постановление от 01.08.2022 г. № 1365).</a:t>
            </a:r>
          </a:p>
        </p:txBody>
      </p:sp>
      <p:sp>
        <p:nvSpPr>
          <p:cNvPr id="3" name="Номер слайда 2"/>
          <p:cNvSpPr>
            <a:spLocks noGrp="1"/>
          </p:cNvSpPr>
          <p:nvPr>
            <p:ph type="sldNum" sz="quarter" idx="12"/>
          </p:nvPr>
        </p:nvSpPr>
        <p:spPr/>
        <p:txBody>
          <a:bodyPr/>
          <a:lstStyle/>
          <a:p>
            <a:fld id="{725C68B6-61C2-468F-89AB-4B9F7531AA68}" type="slidenum">
              <a:rPr lang="ru-RU" smtClean="0"/>
              <a:pPr/>
              <a:t>30</a:t>
            </a:fld>
            <a:endParaRPr lang="ru-RU"/>
          </a:p>
        </p:txBody>
      </p:sp>
      <p:sp>
        <p:nvSpPr>
          <p:cNvPr id="5" name="Заголовок 1"/>
          <p:cNvSpPr txBox="1">
            <a:spLocks/>
          </p:cNvSpPr>
          <p:nvPr/>
        </p:nvSpPr>
        <p:spPr>
          <a:xfrm>
            <a:off x="623392" y="332656"/>
            <a:ext cx="10972800" cy="1224136"/>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lvl="0" algn="ctr">
              <a:spcBef>
                <a:spcPct val="0"/>
              </a:spcBef>
            </a:pPr>
            <a:r>
              <a:rPr lang="ru-RU" sz="2400" b="1" dirty="0">
                <a:latin typeface="Arial" pitchFamily="34" charset="0"/>
                <a:cs typeface="Arial" pitchFamily="34" charset="0"/>
              </a:rPr>
              <a:t>1.1 Федеральный закон от 14.07.2022 </a:t>
            </a:r>
            <a:br>
              <a:rPr lang="ru-RU" sz="2400" b="1" dirty="0">
                <a:latin typeface="Arial" pitchFamily="34" charset="0"/>
                <a:cs typeface="Arial" pitchFamily="34" charset="0"/>
              </a:rPr>
            </a:br>
            <a:r>
              <a:rPr lang="ru-RU" sz="2400" b="1" dirty="0">
                <a:latin typeface="Arial" pitchFamily="34" charset="0"/>
                <a:cs typeface="Arial" pitchFamily="34" charset="0"/>
              </a:rPr>
              <a:t>№ 273-ФЗ «О внесении изменений в Трудовой кодекс Российской Федерации»</a:t>
            </a:r>
            <a:endParaRPr kumimoji="0" lang="ru-RU" sz="24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7381" y="1700808"/>
            <a:ext cx="11425269" cy="4824536"/>
          </a:xfrm>
        </p:spPr>
        <p:txBody>
          <a:bodyPr>
            <a:normAutofit/>
          </a:bodyPr>
          <a:lstStyle/>
          <a:p>
            <a:pPr marL="0" indent="432000" algn="just">
              <a:spcBef>
                <a:spcPts val="0"/>
              </a:spcBef>
              <a:buNone/>
            </a:pPr>
            <a:r>
              <a:rPr lang="ru-RU" dirty="0"/>
              <a:t>Перечень отдельных организаций оборонно-промышленного комплекса, их структурных подразделений и отдельных производственных объектов </a:t>
            </a:r>
            <a:r>
              <a:rPr lang="ru-RU" b="1" dirty="0"/>
              <a:t>утверждается Министерством промышленности</a:t>
            </a:r>
            <a:r>
              <a:rPr lang="ru-RU" dirty="0"/>
              <a:t> и торговли Российской Федерации </a:t>
            </a:r>
            <a:r>
              <a:rPr lang="ru-RU" b="1" dirty="0"/>
              <a:t>по согласованию с Министерством обороны Российской Федерации</a:t>
            </a:r>
            <a:r>
              <a:rPr lang="ru-RU" dirty="0"/>
              <a:t>, </a:t>
            </a:r>
            <a:r>
              <a:rPr lang="ru-RU" b="1" dirty="0"/>
              <a:t>Государственной корпорацией по атомной энергии "</a:t>
            </a:r>
            <a:r>
              <a:rPr lang="ru-RU" b="1" dirty="0" err="1"/>
              <a:t>Росатом</a:t>
            </a:r>
            <a:r>
              <a:rPr lang="ru-RU" b="1" dirty="0"/>
              <a:t>" и Государственной корпорацией по космической деятельности "</a:t>
            </a:r>
            <a:r>
              <a:rPr lang="ru-RU" b="1" dirty="0" err="1"/>
              <a:t>Роскосмос</a:t>
            </a:r>
            <a:r>
              <a:rPr lang="ru-RU" b="1" dirty="0"/>
              <a:t>".</a:t>
            </a:r>
            <a:endParaRPr lang="ru-RU" sz="2000" b="1"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31</a:t>
            </a:fld>
            <a:endParaRPr lang="ru-RU"/>
          </a:p>
        </p:txBody>
      </p:sp>
      <p:sp>
        <p:nvSpPr>
          <p:cNvPr id="5" name="Заголовок 1"/>
          <p:cNvSpPr txBox="1">
            <a:spLocks/>
          </p:cNvSpPr>
          <p:nvPr/>
        </p:nvSpPr>
        <p:spPr>
          <a:xfrm>
            <a:off x="431371" y="0"/>
            <a:ext cx="11425269" cy="1584176"/>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lvl="0" algn="ctr">
              <a:spcBef>
                <a:spcPct val="0"/>
              </a:spcBef>
            </a:pPr>
            <a:r>
              <a:rPr lang="ru-RU" sz="2100" b="1" dirty="0">
                <a:latin typeface="Arial" pitchFamily="34" charset="0"/>
                <a:cs typeface="Arial" pitchFamily="34" charset="0"/>
              </a:rPr>
              <a:t>Постановление Правительства РФ от 01.08.2022 г. № 1365 </a:t>
            </a:r>
            <a:br>
              <a:rPr lang="ru-RU" sz="2100" b="1" dirty="0">
                <a:latin typeface="Arial" pitchFamily="34" charset="0"/>
                <a:cs typeface="Arial" pitchFamily="34" charset="0"/>
              </a:rPr>
            </a:br>
            <a:r>
              <a:rPr lang="ru-RU" sz="2100" b="1" dirty="0">
                <a:latin typeface="Arial" pitchFamily="34" charset="0"/>
                <a:cs typeface="Arial" pitchFamily="34" charset="0"/>
              </a:rPr>
              <a:t>«Об особенностях правового регулирования трудовых отношений в отдельных организациях, их структурных подразделениях и на отдельных производственных объектах» (1)</a:t>
            </a:r>
            <a:endParaRPr kumimoji="0" lang="ru-RU" sz="21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7381" y="1700808"/>
            <a:ext cx="11425269" cy="4824536"/>
          </a:xfrm>
        </p:spPr>
        <p:txBody>
          <a:bodyPr>
            <a:normAutofit fontScale="92500" lnSpcReduction="20000"/>
          </a:bodyPr>
          <a:lstStyle/>
          <a:p>
            <a:pPr marL="0" indent="432000" algn="just">
              <a:spcBef>
                <a:spcPts val="0"/>
              </a:spcBef>
              <a:buNone/>
            </a:pPr>
            <a:r>
              <a:rPr lang="ru-RU" sz="2000" dirty="0">
                <a:latin typeface="Arial" pitchFamily="34" charset="0"/>
                <a:cs typeface="Arial" pitchFamily="34" charset="0"/>
              </a:rPr>
              <a:t>На предприятиях ОПК, участвующих в исполнении </a:t>
            </a:r>
            <a:r>
              <a:rPr lang="ru-RU" sz="2000" dirty="0" err="1">
                <a:latin typeface="Arial" pitchFamily="34" charset="0"/>
                <a:cs typeface="Arial" pitchFamily="34" charset="0"/>
              </a:rPr>
              <a:t>гособоронзаказа</a:t>
            </a:r>
            <a:r>
              <a:rPr lang="ru-RU" sz="2000" dirty="0">
                <a:latin typeface="Arial" pitchFamily="34" charset="0"/>
                <a:cs typeface="Arial" pitchFamily="34" charset="0"/>
              </a:rPr>
              <a:t>, допускается:</a:t>
            </a:r>
          </a:p>
          <a:p>
            <a:pPr marL="0" indent="432000" algn="just">
              <a:spcBef>
                <a:spcPts val="0"/>
              </a:spcBef>
              <a:buNone/>
            </a:pPr>
            <a:r>
              <a:rPr lang="ru-RU" sz="2000" dirty="0">
                <a:latin typeface="Arial" pitchFamily="34" charset="0"/>
                <a:cs typeface="Arial" pitchFamily="34" charset="0"/>
              </a:rPr>
              <a:t>- </a:t>
            </a:r>
            <a:r>
              <a:rPr lang="ru-RU" sz="2000" b="1" dirty="0">
                <a:latin typeface="Arial" pitchFamily="34" charset="0"/>
                <a:cs typeface="Arial" pitchFamily="34" charset="0"/>
              </a:rPr>
              <a:t>сверхурочная работа </a:t>
            </a:r>
            <a:r>
              <a:rPr lang="ru-RU" sz="2000" b="1" u="sng" dirty="0">
                <a:latin typeface="Arial" pitchFamily="34" charset="0"/>
                <a:cs typeface="Arial" pitchFamily="34" charset="0"/>
              </a:rPr>
              <a:t>без согласия</a:t>
            </a:r>
            <a:r>
              <a:rPr lang="ru-RU" sz="2000" dirty="0">
                <a:latin typeface="Arial" pitchFamily="34" charset="0"/>
                <a:cs typeface="Arial" pitchFamily="34" charset="0"/>
              </a:rPr>
              <a:t> работников, продолжительность которой не должна превышать 4 часов ежедневно с оплатой отработанных часов не менее чем в двойном размере </a:t>
            </a:r>
            <a:r>
              <a:rPr lang="ru-RU" sz="2000" i="1" dirty="0">
                <a:latin typeface="Arial" pitchFamily="34" charset="0"/>
                <a:cs typeface="Arial" pitchFamily="34" charset="0"/>
              </a:rPr>
              <a:t>(по ТК -  не более 4 часов в течение двух дней подряд и 120 часов в год; как правило с письменного согласия работников, за исключением отдельных случаев: катастроф, ЧС, военного положения и др.; оплата первые 2 часа в 1,5 размере, последующие 2 часа в двойном размере)</a:t>
            </a:r>
            <a:r>
              <a:rPr lang="ru-RU" sz="2000" dirty="0">
                <a:latin typeface="Arial" pitchFamily="34" charset="0"/>
                <a:cs typeface="Arial" pitchFamily="34" charset="0"/>
              </a:rPr>
              <a:t>;</a:t>
            </a:r>
          </a:p>
          <a:p>
            <a:pPr marL="0" indent="432000" algn="just">
              <a:spcBef>
                <a:spcPts val="0"/>
              </a:spcBef>
              <a:buNone/>
            </a:pPr>
            <a:r>
              <a:rPr lang="ru-RU" sz="2000" dirty="0">
                <a:latin typeface="Arial" pitchFamily="34" charset="0"/>
                <a:cs typeface="Arial" pitchFamily="34" charset="0"/>
              </a:rPr>
              <a:t>- доведение </a:t>
            </a:r>
            <a:r>
              <a:rPr lang="ru-RU" sz="2000" b="1" dirty="0">
                <a:latin typeface="Arial" pitchFamily="34" charset="0"/>
                <a:cs typeface="Arial" pitchFamily="34" charset="0"/>
              </a:rPr>
              <a:t>графиков сменности </a:t>
            </a:r>
            <a:r>
              <a:rPr lang="ru-RU" sz="2000" dirty="0">
                <a:latin typeface="Arial" pitchFamily="34" charset="0"/>
                <a:cs typeface="Arial" pitchFamily="34" charset="0"/>
              </a:rPr>
              <a:t>до работников не позднее чем </a:t>
            </a:r>
            <a:r>
              <a:rPr lang="ru-RU" sz="2000" b="1" dirty="0">
                <a:latin typeface="Arial" pitchFamily="34" charset="0"/>
                <a:cs typeface="Arial" pitchFamily="34" charset="0"/>
              </a:rPr>
              <a:t>за 3 дня </a:t>
            </a:r>
            <a:r>
              <a:rPr lang="ru-RU" sz="2000" dirty="0">
                <a:latin typeface="Arial" pitchFamily="34" charset="0"/>
                <a:cs typeface="Arial" pitchFamily="34" charset="0"/>
              </a:rPr>
              <a:t>до введения их в действие </a:t>
            </a:r>
            <a:r>
              <a:rPr lang="ru-RU" sz="2000" i="1" dirty="0">
                <a:latin typeface="Arial" pitchFamily="34" charset="0"/>
                <a:cs typeface="Arial" pitchFamily="34" charset="0"/>
              </a:rPr>
              <a:t>(по ТК – за месяц)</a:t>
            </a:r>
            <a:r>
              <a:rPr lang="ru-RU" sz="2000" dirty="0">
                <a:latin typeface="Arial" pitchFamily="34" charset="0"/>
                <a:cs typeface="Arial" pitchFamily="34" charset="0"/>
              </a:rPr>
              <a:t>;</a:t>
            </a:r>
          </a:p>
          <a:p>
            <a:pPr marL="0" indent="432000" algn="just">
              <a:spcBef>
                <a:spcPts val="0"/>
              </a:spcBef>
              <a:buNone/>
            </a:pPr>
            <a:r>
              <a:rPr lang="ru-RU" sz="2000" dirty="0">
                <a:latin typeface="Arial" pitchFamily="34" charset="0"/>
                <a:cs typeface="Arial" pitchFamily="34" charset="0"/>
              </a:rPr>
              <a:t>- установление продолжительности </a:t>
            </a:r>
            <a:r>
              <a:rPr lang="ru-RU" sz="2000" b="1" dirty="0">
                <a:latin typeface="Arial" pitchFamily="34" charset="0"/>
                <a:cs typeface="Arial" pitchFamily="34" charset="0"/>
              </a:rPr>
              <a:t>еженедельного непрерывного отдыха не</a:t>
            </a:r>
            <a:r>
              <a:rPr lang="ru-RU" sz="2000" u="sng" dirty="0">
                <a:latin typeface="Arial" pitchFamily="34" charset="0"/>
                <a:cs typeface="Arial" pitchFamily="34" charset="0"/>
              </a:rPr>
              <a:t> менее 24 часов </a:t>
            </a:r>
            <a:r>
              <a:rPr lang="ru-RU" sz="2000" i="1" dirty="0">
                <a:latin typeface="Arial" pitchFamily="34" charset="0"/>
                <a:cs typeface="Arial" pitchFamily="34" charset="0"/>
              </a:rPr>
              <a:t>(по ТК – 42 часа)</a:t>
            </a:r>
            <a:r>
              <a:rPr lang="ru-RU" sz="2000" dirty="0">
                <a:latin typeface="Arial" pitchFamily="34" charset="0"/>
                <a:cs typeface="Arial" pitchFamily="34" charset="0"/>
              </a:rPr>
              <a:t>;</a:t>
            </a:r>
          </a:p>
          <a:p>
            <a:pPr marL="0" indent="432000" algn="just">
              <a:spcBef>
                <a:spcPts val="0"/>
              </a:spcBef>
              <a:buNone/>
            </a:pPr>
            <a:r>
              <a:rPr lang="ru-RU" sz="2000" dirty="0">
                <a:latin typeface="Arial" pitchFamily="34" charset="0"/>
                <a:cs typeface="Arial" pitchFamily="34" charset="0"/>
              </a:rPr>
              <a:t>- работа </a:t>
            </a:r>
            <a:r>
              <a:rPr lang="ru-RU" sz="2000" b="1" dirty="0">
                <a:latin typeface="Arial" pitchFamily="34" charset="0"/>
                <a:cs typeface="Arial" pitchFamily="34" charset="0"/>
              </a:rPr>
              <a:t>в выходные и праздничные дни </a:t>
            </a:r>
            <a:r>
              <a:rPr lang="ru-RU" sz="2000" b="1" u="sng" dirty="0">
                <a:latin typeface="Arial" pitchFamily="34" charset="0"/>
                <a:cs typeface="Arial" pitchFamily="34" charset="0"/>
              </a:rPr>
              <a:t>без согласия </a:t>
            </a:r>
            <a:r>
              <a:rPr lang="ru-RU" sz="2000" dirty="0">
                <a:latin typeface="Arial" pitchFamily="34" charset="0"/>
                <a:cs typeface="Arial" pitchFamily="34" charset="0"/>
              </a:rPr>
              <a:t>работников с оплатой не менее чем в двойном размере </a:t>
            </a:r>
            <a:r>
              <a:rPr lang="ru-RU" sz="2000" i="1" dirty="0">
                <a:latin typeface="Arial" pitchFamily="34" charset="0"/>
                <a:cs typeface="Arial" pitchFamily="34" charset="0"/>
              </a:rPr>
              <a:t>(по ТК – с согласия работника и с учетом мнения ППО)</a:t>
            </a:r>
            <a:r>
              <a:rPr lang="ru-RU" sz="2000" dirty="0">
                <a:latin typeface="Arial" pitchFamily="34" charset="0"/>
                <a:cs typeface="Arial" pitchFamily="34" charset="0"/>
              </a:rPr>
              <a:t>;</a:t>
            </a:r>
          </a:p>
          <a:p>
            <a:pPr marL="0" indent="432000" algn="just">
              <a:spcBef>
                <a:spcPts val="0"/>
              </a:spcBef>
              <a:buNone/>
            </a:pPr>
            <a:r>
              <a:rPr lang="ru-RU" sz="2000" dirty="0">
                <a:latin typeface="Arial" pitchFamily="34" charset="0"/>
                <a:cs typeface="Arial" pitchFamily="34" charset="0"/>
              </a:rPr>
              <a:t>- </a:t>
            </a:r>
            <a:r>
              <a:rPr lang="ru-RU" sz="2000" b="1" dirty="0">
                <a:latin typeface="Arial" pitchFamily="34" charset="0"/>
                <a:cs typeface="Arial" pitchFamily="34" charset="0"/>
              </a:rPr>
              <a:t>перенесение отпуска работника </a:t>
            </a:r>
            <a:r>
              <a:rPr lang="ru-RU" sz="2000" b="1" u="sng" dirty="0">
                <a:latin typeface="Arial" pitchFamily="34" charset="0"/>
                <a:cs typeface="Arial" pitchFamily="34" charset="0"/>
              </a:rPr>
              <a:t>без его согласия</a:t>
            </a:r>
            <a:r>
              <a:rPr lang="ru-RU" sz="2000" b="1" dirty="0">
                <a:latin typeface="Arial" pitchFamily="34" charset="0"/>
                <a:cs typeface="Arial" pitchFamily="34" charset="0"/>
              </a:rPr>
              <a:t> </a:t>
            </a:r>
            <a:r>
              <a:rPr lang="ru-RU" sz="2000" dirty="0">
                <a:latin typeface="Arial" pitchFamily="34" charset="0"/>
                <a:cs typeface="Arial" pitchFamily="34" charset="0"/>
              </a:rPr>
              <a:t>при возникновении риска нарушения срока исполнения </a:t>
            </a:r>
            <a:r>
              <a:rPr lang="ru-RU" sz="2000" dirty="0" err="1">
                <a:latin typeface="Arial" pitchFamily="34" charset="0"/>
                <a:cs typeface="Arial" pitchFamily="34" charset="0"/>
              </a:rPr>
              <a:t>госконтракта</a:t>
            </a:r>
            <a:r>
              <a:rPr lang="ru-RU" sz="2000" dirty="0">
                <a:latin typeface="Arial" pitchFamily="34" charset="0"/>
                <a:cs typeface="Arial" pitchFamily="34" charset="0"/>
              </a:rPr>
              <a:t> </a:t>
            </a:r>
            <a:r>
              <a:rPr lang="ru-RU" sz="2000" i="1" dirty="0">
                <a:latin typeface="Arial" pitchFamily="34" charset="0"/>
                <a:cs typeface="Arial" pitchFamily="34" charset="0"/>
              </a:rPr>
              <a:t>(по ТК – с согласия работника, если его отпуск неблагоприятно отразится на нормальном ходе работы организации)</a:t>
            </a:r>
            <a:r>
              <a:rPr lang="ru-RU" sz="2000" dirty="0">
                <a:latin typeface="Arial" pitchFamily="34" charset="0"/>
                <a:cs typeface="Arial" pitchFamily="34" charset="0"/>
              </a:rPr>
              <a:t>;</a:t>
            </a:r>
          </a:p>
          <a:p>
            <a:pPr marL="0" indent="432000" algn="just">
              <a:spcBef>
                <a:spcPts val="0"/>
              </a:spcBef>
              <a:buNone/>
            </a:pPr>
            <a:r>
              <a:rPr lang="ru-RU" sz="2000" dirty="0">
                <a:latin typeface="Arial" pitchFamily="34" charset="0"/>
                <a:cs typeface="Arial" pitchFamily="34" charset="0"/>
              </a:rPr>
              <a:t>- </a:t>
            </a:r>
            <a:r>
              <a:rPr lang="ru-RU" sz="2000" b="1" dirty="0">
                <a:latin typeface="Arial" pitchFamily="34" charset="0"/>
                <a:cs typeface="Arial" pitchFamily="34" charset="0"/>
              </a:rPr>
              <a:t>отзыв</a:t>
            </a:r>
            <a:r>
              <a:rPr lang="ru-RU" sz="2000" dirty="0">
                <a:latin typeface="Arial" pitchFamily="34" charset="0"/>
                <a:cs typeface="Arial" pitchFamily="34" charset="0"/>
              </a:rPr>
              <a:t> работника </a:t>
            </a:r>
            <a:r>
              <a:rPr lang="ru-RU" sz="2000" b="1" dirty="0">
                <a:latin typeface="Arial" pitchFamily="34" charset="0"/>
                <a:cs typeface="Arial" pitchFamily="34" charset="0"/>
              </a:rPr>
              <a:t>из отпуска </a:t>
            </a:r>
            <a:r>
              <a:rPr lang="ru-RU" sz="2000" b="1" u="sng" dirty="0">
                <a:latin typeface="Arial" pitchFamily="34" charset="0"/>
                <a:cs typeface="Arial" pitchFamily="34" charset="0"/>
              </a:rPr>
              <a:t>без его согласия</a:t>
            </a:r>
            <a:r>
              <a:rPr lang="ru-RU" sz="2000" b="1" dirty="0">
                <a:latin typeface="Arial" pitchFamily="34" charset="0"/>
                <a:cs typeface="Arial" pitchFamily="34" charset="0"/>
              </a:rPr>
              <a:t> </a:t>
            </a:r>
            <a:r>
              <a:rPr lang="ru-RU" sz="2000" i="1" dirty="0">
                <a:latin typeface="Arial" pitchFamily="34" charset="0"/>
                <a:cs typeface="Arial" pitchFamily="34" charset="0"/>
              </a:rPr>
              <a:t>(по ТК – с согласия работника)</a:t>
            </a:r>
            <a:r>
              <a:rPr lang="ru-RU" sz="2000" dirty="0">
                <a:latin typeface="Arial" pitchFamily="34" charset="0"/>
                <a:cs typeface="Arial" pitchFamily="34" charset="0"/>
              </a:rPr>
              <a:t>.</a:t>
            </a:r>
          </a:p>
        </p:txBody>
      </p:sp>
      <p:sp>
        <p:nvSpPr>
          <p:cNvPr id="3" name="Номер слайда 2"/>
          <p:cNvSpPr>
            <a:spLocks noGrp="1"/>
          </p:cNvSpPr>
          <p:nvPr>
            <p:ph type="sldNum" sz="quarter" idx="12"/>
          </p:nvPr>
        </p:nvSpPr>
        <p:spPr/>
        <p:txBody>
          <a:bodyPr/>
          <a:lstStyle/>
          <a:p>
            <a:fld id="{725C68B6-61C2-468F-89AB-4B9F7531AA68}" type="slidenum">
              <a:rPr lang="ru-RU" smtClean="0"/>
              <a:pPr/>
              <a:t>32</a:t>
            </a:fld>
            <a:endParaRPr lang="ru-RU"/>
          </a:p>
        </p:txBody>
      </p:sp>
      <p:sp>
        <p:nvSpPr>
          <p:cNvPr id="5" name="Заголовок 1"/>
          <p:cNvSpPr txBox="1">
            <a:spLocks/>
          </p:cNvSpPr>
          <p:nvPr/>
        </p:nvSpPr>
        <p:spPr>
          <a:xfrm>
            <a:off x="431371" y="0"/>
            <a:ext cx="11425269" cy="1584176"/>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lvl="0" algn="ctr">
              <a:spcBef>
                <a:spcPct val="0"/>
              </a:spcBef>
            </a:pPr>
            <a:r>
              <a:rPr lang="ru-RU" sz="2100" b="1" dirty="0">
                <a:latin typeface="Arial" pitchFamily="34" charset="0"/>
                <a:cs typeface="Arial" pitchFamily="34" charset="0"/>
              </a:rPr>
              <a:t>Постановление Правительства РФ от 01.08.2022 г. № 1365 </a:t>
            </a:r>
            <a:br>
              <a:rPr lang="ru-RU" sz="2100" b="1" dirty="0">
                <a:latin typeface="Arial" pitchFamily="34" charset="0"/>
                <a:cs typeface="Arial" pitchFamily="34" charset="0"/>
              </a:rPr>
            </a:br>
            <a:r>
              <a:rPr lang="ru-RU" sz="2100" b="1" dirty="0">
                <a:latin typeface="Arial" pitchFamily="34" charset="0"/>
                <a:cs typeface="Arial" pitchFamily="34" charset="0"/>
              </a:rPr>
              <a:t>«Об особенностях правового регулирования трудовых отношений в отдельных организациях, их структурных подразделениях и на отдельных производственных объектах» (2)</a:t>
            </a:r>
            <a:endParaRPr kumimoji="0" lang="ru-RU" sz="21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27381" y="1700808"/>
            <a:ext cx="11425269" cy="4824536"/>
          </a:xfrm>
        </p:spPr>
        <p:txBody>
          <a:bodyPr>
            <a:normAutofit/>
          </a:bodyPr>
          <a:lstStyle/>
          <a:p>
            <a:pPr fontAlgn="base"/>
            <a:r>
              <a:rPr lang="ru-RU" dirty="0"/>
              <a:t>Рекомендовать организациям, указанным в пункте 2 настоящего постановления, при необходимости:</a:t>
            </a:r>
          </a:p>
          <a:p>
            <a:pPr fontAlgn="base"/>
            <a:r>
              <a:rPr lang="ru-RU" dirty="0"/>
              <a:t>принимать </a:t>
            </a:r>
            <a:r>
              <a:rPr lang="ru-RU" b="1" dirty="0"/>
              <a:t>дополнительные меры по санитарно-бытовому обслуживанию, медицинскому обеспечению и оздоровлению работников этих организаций, а также обеспечению отдыха их несовершеннолетних детей;</a:t>
            </a:r>
          </a:p>
          <a:p>
            <a:pPr fontAlgn="base"/>
            <a:r>
              <a:rPr lang="ru-RU" dirty="0"/>
              <a:t>внести соответствующие изменения в локальные нормативные акты в установленном порядке.</a:t>
            </a:r>
          </a:p>
        </p:txBody>
      </p:sp>
      <p:sp>
        <p:nvSpPr>
          <p:cNvPr id="3" name="Номер слайда 2"/>
          <p:cNvSpPr>
            <a:spLocks noGrp="1"/>
          </p:cNvSpPr>
          <p:nvPr>
            <p:ph type="sldNum" sz="quarter" idx="12"/>
          </p:nvPr>
        </p:nvSpPr>
        <p:spPr/>
        <p:txBody>
          <a:bodyPr/>
          <a:lstStyle/>
          <a:p>
            <a:fld id="{725C68B6-61C2-468F-89AB-4B9F7531AA68}" type="slidenum">
              <a:rPr lang="ru-RU" smtClean="0"/>
              <a:pPr/>
              <a:t>33</a:t>
            </a:fld>
            <a:endParaRPr lang="ru-RU"/>
          </a:p>
        </p:txBody>
      </p:sp>
      <p:sp>
        <p:nvSpPr>
          <p:cNvPr id="5" name="Заголовок 1"/>
          <p:cNvSpPr txBox="1">
            <a:spLocks/>
          </p:cNvSpPr>
          <p:nvPr/>
        </p:nvSpPr>
        <p:spPr>
          <a:xfrm>
            <a:off x="431371" y="0"/>
            <a:ext cx="11425269" cy="1584176"/>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lvl="0" algn="ctr">
              <a:spcBef>
                <a:spcPct val="0"/>
              </a:spcBef>
            </a:pPr>
            <a:r>
              <a:rPr lang="ru-RU" sz="2100" b="1" dirty="0">
                <a:latin typeface="Arial" pitchFamily="34" charset="0"/>
                <a:cs typeface="Arial" pitchFamily="34" charset="0"/>
              </a:rPr>
              <a:t>Постановление Правительства РФ от 01.08.2022 г. № 1365 </a:t>
            </a:r>
            <a:br>
              <a:rPr lang="ru-RU" sz="2100" b="1" dirty="0">
                <a:latin typeface="Arial" pitchFamily="34" charset="0"/>
                <a:cs typeface="Arial" pitchFamily="34" charset="0"/>
              </a:rPr>
            </a:br>
            <a:r>
              <a:rPr lang="ru-RU" sz="2100" b="1" dirty="0">
                <a:latin typeface="Arial" pitchFamily="34" charset="0"/>
                <a:cs typeface="Arial" pitchFamily="34" charset="0"/>
              </a:rPr>
              <a:t>«Об особенностях правового регулирования трудовых отношений в отдельных организациях, их структурных подразделениях и на отдельных производственных объектах» (3)</a:t>
            </a:r>
            <a:endParaRPr kumimoji="0" lang="ru-RU" sz="2100" b="1"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39350" y="1556792"/>
            <a:ext cx="11713301" cy="4896544"/>
          </a:xfrm>
        </p:spPr>
        <p:txBody>
          <a:bodyPr>
            <a:noAutofit/>
          </a:bodyPr>
          <a:lstStyle/>
          <a:p>
            <a:pPr marL="0" indent="396000" algn="just">
              <a:spcBef>
                <a:spcPts val="0"/>
              </a:spcBef>
              <a:buNone/>
            </a:pPr>
            <a:r>
              <a:rPr lang="ru-RU" sz="1800" b="1" dirty="0">
                <a:latin typeface="Arial" pitchFamily="34" charset="0"/>
                <a:cs typeface="Arial" pitchFamily="34" charset="0"/>
              </a:rPr>
              <a:t>Статья 351.7 ТК РФ.</a:t>
            </a:r>
            <a:r>
              <a:rPr lang="ru-RU" sz="1800" dirty="0">
                <a:latin typeface="Arial" pitchFamily="34" charset="0"/>
                <a:cs typeface="Arial" pitchFamily="34" charset="0"/>
              </a:rPr>
              <a:t> Особенности обеспечения </a:t>
            </a:r>
            <a:r>
              <a:rPr lang="ru-RU" sz="1800" b="1" u="sng" dirty="0">
                <a:latin typeface="Arial" pitchFamily="34" charset="0"/>
                <a:cs typeface="Arial" pitchFamily="34" charset="0"/>
              </a:rPr>
              <a:t>трудовых прав</a:t>
            </a:r>
            <a:r>
              <a:rPr lang="ru-RU" sz="1800" dirty="0">
                <a:latin typeface="Arial" pitchFamily="34" charset="0"/>
                <a:cs typeface="Arial" pitchFamily="34" charset="0"/>
              </a:rPr>
              <a:t> работников, призванных </a:t>
            </a:r>
            <a:r>
              <a:rPr lang="ru-RU" sz="1800" u="sng" dirty="0">
                <a:latin typeface="Arial" pitchFamily="34" charset="0"/>
                <a:cs typeface="Arial" pitchFamily="34" charset="0"/>
              </a:rPr>
              <a:t>на военную службу по мобилизации или поступивших на военную службу по контракту либо заключивших контракт о добровольном содействии</a:t>
            </a:r>
            <a:r>
              <a:rPr lang="ru-RU" sz="1800" dirty="0">
                <a:latin typeface="Arial" pitchFamily="34" charset="0"/>
                <a:cs typeface="Arial" pitchFamily="34" charset="0"/>
              </a:rPr>
              <a:t> в выполнении задач, возложенных на ВС РФ:</a:t>
            </a:r>
          </a:p>
          <a:p>
            <a:pPr marL="0" indent="396000" algn="just">
              <a:spcBef>
                <a:spcPts val="0"/>
              </a:spcBef>
              <a:buNone/>
            </a:pPr>
            <a:r>
              <a:rPr lang="ru-RU" sz="1800" dirty="0">
                <a:latin typeface="Arial" pitchFamily="34" charset="0"/>
                <a:cs typeface="Arial" pitchFamily="34" charset="0"/>
              </a:rPr>
              <a:t>- </a:t>
            </a:r>
            <a:r>
              <a:rPr lang="ru-RU" sz="1800" b="1" dirty="0">
                <a:latin typeface="Arial" pitchFamily="34" charset="0"/>
                <a:cs typeface="Arial" pitchFamily="34" charset="0"/>
              </a:rPr>
              <a:t>действие трудового договора приостанавливается</a:t>
            </a:r>
            <a:r>
              <a:rPr lang="ru-RU" sz="1800" dirty="0">
                <a:latin typeface="Arial" pitchFamily="34" charset="0"/>
                <a:cs typeface="Arial" pitchFamily="34" charset="0"/>
              </a:rPr>
              <a:t> на период прохождения работником военной службы (добровольного содействия);</a:t>
            </a:r>
          </a:p>
          <a:p>
            <a:pPr marL="0" indent="396000" algn="just">
              <a:spcBef>
                <a:spcPts val="0"/>
              </a:spcBef>
              <a:buNone/>
            </a:pPr>
            <a:r>
              <a:rPr lang="ru-RU" sz="1800" dirty="0">
                <a:latin typeface="Arial" pitchFamily="34" charset="0"/>
                <a:cs typeface="Arial" pitchFamily="34" charset="0"/>
              </a:rPr>
              <a:t>- за работником </a:t>
            </a:r>
            <a:r>
              <a:rPr lang="ru-RU" sz="1800" b="1" dirty="0">
                <a:latin typeface="Arial" pitchFamily="34" charset="0"/>
                <a:cs typeface="Arial" pitchFamily="34" charset="0"/>
              </a:rPr>
              <a:t>сохраняется место работы</a:t>
            </a:r>
            <a:r>
              <a:rPr lang="ru-RU" sz="1800" dirty="0">
                <a:latin typeface="Arial" pitchFamily="34" charset="0"/>
                <a:cs typeface="Arial" pitchFamily="34" charset="0"/>
              </a:rPr>
              <a:t> (должность);</a:t>
            </a:r>
          </a:p>
          <a:p>
            <a:pPr marL="0" indent="396000" algn="just">
              <a:spcBef>
                <a:spcPts val="0"/>
              </a:spcBef>
              <a:buNone/>
            </a:pPr>
            <a:r>
              <a:rPr lang="ru-RU" sz="1800" dirty="0">
                <a:latin typeface="Arial" pitchFamily="34" charset="0"/>
                <a:cs typeface="Arial" pitchFamily="34" charset="0"/>
              </a:rPr>
              <a:t>- сохраняются </a:t>
            </a:r>
            <a:r>
              <a:rPr lang="ru-RU" sz="1800" b="1" dirty="0">
                <a:latin typeface="Arial" pitchFamily="34" charset="0"/>
                <a:cs typeface="Arial" pitchFamily="34" charset="0"/>
              </a:rPr>
              <a:t>социально-трудовые гарантии</a:t>
            </a:r>
            <a:r>
              <a:rPr lang="ru-RU" sz="1800" dirty="0">
                <a:latin typeface="Arial" pitchFamily="34" charset="0"/>
                <a:cs typeface="Arial" pitchFamily="34" charset="0"/>
              </a:rPr>
              <a:t> (дополнительное страхование, негосударственное пенсионное обеспечение, улучшение социально-бытовых условий);</a:t>
            </a:r>
          </a:p>
          <a:p>
            <a:pPr marL="0" indent="396000" algn="just">
              <a:spcBef>
                <a:spcPts val="0"/>
              </a:spcBef>
              <a:buNone/>
            </a:pPr>
            <a:r>
              <a:rPr lang="ru-RU" sz="1800" dirty="0">
                <a:latin typeface="Arial" pitchFamily="34" charset="0"/>
                <a:cs typeface="Arial" pitchFamily="34" charset="0"/>
              </a:rPr>
              <a:t>- период приостановления трудового договора </a:t>
            </a:r>
            <a:r>
              <a:rPr lang="ru-RU" sz="1800" b="1" dirty="0">
                <a:latin typeface="Arial" pitchFamily="34" charset="0"/>
                <a:cs typeface="Arial" pitchFamily="34" charset="0"/>
              </a:rPr>
              <a:t>засчитывается в трудовой стаж работника</a:t>
            </a:r>
            <a:r>
              <a:rPr lang="ru-RU" sz="1800" dirty="0">
                <a:latin typeface="Arial" pitchFamily="34" charset="0"/>
                <a:cs typeface="Arial" pitchFamily="34" charset="0"/>
              </a:rPr>
              <a:t>, а также в стаж работы по специальности;</a:t>
            </a:r>
          </a:p>
          <a:p>
            <a:pPr marL="0" indent="396000" algn="just">
              <a:spcBef>
                <a:spcPts val="0"/>
              </a:spcBef>
              <a:buNone/>
            </a:pPr>
            <a:r>
              <a:rPr lang="ru-RU" sz="1800" dirty="0">
                <a:latin typeface="Arial" pitchFamily="34" charset="0"/>
                <a:cs typeface="Arial" pitchFamily="34" charset="0"/>
              </a:rPr>
              <a:t>- в течение 6 месяцев </a:t>
            </a:r>
            <a:r>
              <a:rPr lang="ru-RU" sz="1800" b="1" dirty="0">
                <a:latin typeface="Arial" pitchFamily="34" charset="0"/>
                <a:cs typeface="Arial" pitchFamily="34" charset="0"/>
              </a:rPr>
              <a:t>после возобновления трудового договора</a:t>
            </a:r>
            <a:r>
              <a:rPr lang="ru-RU" sz="1800" dirty="0">
                <a:latin typeface="Arial" pitchFamily="34" charset="0"/>
                <a:cs typeface="Arial" pitchFamily="34" charset="0"/>
              </a:rPr>
              <a:t> работник имеет право на предоставление ему </a:t>
            </a:r>
            <a:r>
              <a:rPr lang="ru-RU" sz="1800" b="1" dirty="0">
                <a:latin typeface="Arial" pitchFamily="34" charset="0"/>
                <a:cs typeface="Arial" pitchFamily="34" charset="0"/>
              </a:rPr>
              <a:t>ежегодного оплачиваемого отпуска</a:t>
            </a:r>
            <a:r>
              <a:rPr lang="ru-RU" sz="1800" dirty="0">
                <a:latin typeface="Arial" pitchFamily="34" charset="0"/>
                <a:cs typeface="Arial" pitchFamily="34" charset="0"/>
              </a:rPr>
              <a:t> в удобное для него время независимо от стажа работы у работодателя;</a:t>
            </a:r>
          </a:p>
          <a:p>
            <a:pPr marL="0" indent="396000" algn="just">
              <a:spcBef>
                <a:spcPts val="0"/>
              </a:spcBef>
              <a:buNone/>
            </a:pPr>
            <a:r>
              <a:rPr lang="ru-RU" sz="1800" dirty="0">
                <a:latin typeface="Arial" pitchFamily="34" charset="0"/>
                <a:cs typeface="Arial" pitchFamily="34" charset="0"/>
              </a:rPr>
              <a:t>- </a:t>
            </a:r>
            <a:r>
              <a:rPr lang="ru-RU" sz="1800" b="1" dirty="0">
                <a:latin typeface="Arial" pitchFamily="34" charset="0"/>
                <a:cs typeface="Arial" pitchFamily="34" charset="0"/>
              </a:rPr>
              <a:t>расторжение по инициативе работодателя</a:t>
            </a:r>
            <a:r>
              <a:rPr lang="ru-RU" sz="1800" dirty="0">
                <a:latin typeface="Arial" pitchFamily="34" charset="0"/>
                <a:cs typeface="Arial" pitchFamily="34" charset="0"/>
              </a:rPr>
              <a:t> трудового договора в период приостановления его действия </a:t>
            </a:r>
            <a:r>
              <a:rPr lang="ru-RU" sz="1800" b="1" dirty="0">
                <a:latin typeface="Arial" pitchFamily="34" charset="0"/>
                <a:cs typeface="Arial" pitchFamily="34" charset="0"/>
              </a:rPr>
              <a:t>не допускается</a:t>
            </a:r>
            <a:r>
              <a:rPr lang="ru-RU" sz="1800" dirty="0">
                <a:latin typeface="Arial" pitchFamily="34" charset="0"/>
                <a:cs typeface="Arial" pitchFamily="34" charset="0"/>
              </a:rPr>
              <a:t>, за исключением случаев ликвидации организации (ИП), а также истечения срока действия трудового договора.</a:t>
            </a:r>
          </a:p>
        </p:txBody>
      </p:sp>
      <p:sp>
        <p:nvSpPr>
          <p:cNvPr id="3" name="Номер слайда 2"/>
          <p:cNvSpPr>
            <a:spLocks noGrp="1"/>
          </p:cNvSpPr>
          <p:nvPr>
            <p:ph type="sldNum" sz="quarter" idx="12"/>
          </p:nvPr>
        </p:nvSpPr>
        <p:spPr/>
        <p:txBody>
          <a:bodyPr/>
          <a:lstStyle/>
          <a:p>
            <a:fld id="{725C68B6-61C2-468F-89AB-4B9F7531AA68}" type="slidenum">
              <a:rPr lang="ru-RU" smtClean="0"/>
              <a:pPr/>
              <a:t>34</a:t>
            </a:fld>
            <a:endParaRPr lang="ru-RU"/>
          </a:p>
        </p:txBody>
      </p:sp>
      <p:sp>
        <p:nvSpPr>
          <p:cNvPr id="5" name="Заголовок 1"/>
          <p:cNvSpPr txBox="1">
            <a:spLocks/>
          </p:cNvSpPr>
          <p:nvPr/>
        </p:nvSpPr>
        <p:spPr>
          <a:xfrm>
            <a:off x="623392" y="188640"/>
            <a:ext cx="10972800" cy="1224136"/>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indent="432000" algn="ctr"/>
            <a:r>
              <a:rPr lang="ru-RU" sz="2400" b="1" dirty="0">
                <a:latin typeface="Arial" pitchFamily="34" charset="0"/>
                <a:cs typeface="Arial" pitchFamily="34" charset="0"/>
              </a:rPr>
              <a:t>1.2. Федеральный закон от 07.10.2022 </a:t>
            </a:r>
            <a:br>
              <a:rPr lang="ru-RU" sz="2400" b="1" dirty="0">
                <a:latin typeface="Arial" pitchFamily="34" charset="0"/>
                <a:cs typeface="Arial" pitchFamily="34" charset="0"/>
              </a:rPr>
            </a:br>
            <a:r>
              <a:rPr lang="ru-RU" sz="2400" b="1" dirty="0">
                <a:latin typeface="Arial" pitchFamily="34" charset="0"/>
                <a:cs typeface="Arial" pitchFamily="34" charset="0"/>
              </a:rPr>
              <a:t>№ 376-ФЗ «О внесении изменений в Трудовой кодекс Российской Федерации</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700809"/>
            <a:ext cx="10972800" cy="4306483"/>
          </a:xfrm>
        </p:spPr>
        <p:txBody>
          <a:bodyPr>
            <a:noAutofit/>
          </a:bodyPr>
          <a:lstStyle/>
          <a:p>
            <a:pPr marL="0" indent="396000" algn="just">
              <a:spcBef>
                <a:spcPts val="0"/>
              </a:spcBef>
              <a:buNone/>
            </a:pPr>
            <a:r>
              <a:rPr lang="ru-RU" sz="1800" b="1" dirty="0">
                <a:latin typeface="Arial" pitchFamily="34" charset="0"/>
                <a:cs typeface="Arial" pitchFamily="34" charset="0"/>
              </a:rPr>
              <a:t>Статья 302 ТК РФ. Доставка работников, работающих вахтовым методом</a:t>
            </a:r>
            <a:r>
              <a:rPr lang="ru-RU" sz="1800" dirty="0">
                <a:latin typeface="Arial" pitchFamily="34" charset="0"/>
                <a:cs typeface="Arial" pitchFamily="34" charset="0"/>
              </a:rPr>
              <a:t>, от места нахождения работодателя или пункта сбора до места выполнения работы и обратно </a:t>
            </a:r>
            <a:r>
              <a:rPr lang="ru-RU" sz="1800" b="1" dirty="0">
                <a:latin typeface="Arial" pitchFamily="34" charset="0"/>
                <a:cs typeface="Arial" pitchFamily="34" charset="0"/>
              </a:rPr>
              <a:t>осуществляется за счет средств работодателя</a:t>
            </a:r>
            <a:r>
              <a:rPr lang="ru-RU" sz="1800" dirty="0">
                <a:latin typeface="Arial" pitchFamily="34" charset="0"/>
                <a:cs typeface="Arial" pitchFamily="34" charset="0"/>
              </a:rPr>
              <a:t>.</a:t>
            </a:r>
          </a:p>
          <a:p>
            <a:pPr marL="0" indent="396000" algn="just">
              <a:spcBef>
                <a:spcPts val="0"/>
              </a:spcBef>
              <a:buNone/>
            </a:pPr>
            <a:r>
              <a:rPr lang="ru-RU" sz="1800" dirty="0">
                <a:latin typeface="Arial" pitchFamily="34" charset="0"/>
                <a:cs typeface="Arial" pitchFamily="34" charset="0"/>
              </a:rPr>
              <a:t>Работодатель может компенсировать работнику, работающему вахтовым методом, расходы на оплату стоимости его проезда от места жительства до места нахождения работодателя или пункта сбора.</a:t>
            </a:r>
          </a:p>
          <a:p>
            <a:pPr marL="0" indent="396000" algn="just">
              <a:spcBef>
                <a:spcPts val="0"/>
              </a:spcBef>
              <a:buNone/>
            </a:pPr>
            <a:r>
              <a:rPr lang="ru-RU" sz="1800" b="1" dirty="0">
                <a:latin typeface="Arial" pitchFamily="34" charset="0"/>
                <a:cs typeface="Arial" pitchFamily="34" charset="0"/>
              </a:rPr>
              <a:t>Статья 351.7 ТК РФ. </a:t>
            </a:r>
            <a:r>
              <a:rPr lang="ru-RU" sz="1800" dirty="0">
                <a:latin typeface="Arial" pitchFamily="34" charset="0"/>
                <a:cs typeface="Arial" pitchFamily="34" charset="0"/>
              </a:rPr>
              <a:t>Лицо, с которым в </a:t>
            </a:r>
            <a:r>
              <a:rPr lang="ru-RU" sz="1800" b="1" dirty="0">
                <a:latin typeface="Arial" pitchFamily="34" charset="0"/>
                <a:cs typeface="Arial" pitchFamily="34" charset="0"/>
              </a:rPr>
              <a:t>период приостановления действия трудового договора расторгнут трудовой договор в связи с истечением срока его действия</a:t>
            </a:r>
            <a:r>
              <a:rPr lang="ru-RU" sz="1800" dirty="0">
                <a:latin typeface="Arial" pitchFamily="34" charset="0"/>
                <a:cs typeface="Arial" pitchFamily="34" charset="0"/>
              </a:rPr>
              <a:t>, в течение трех месяцев после окончания прохождения указанным лицом военной службы (по мобилизации, по контракту, контракту о добровольном содействии) имеет </a:t>
            </a:r>
            <a:r>
              <a:rPr lang="ru-RU" sz="1800" b="1" dirty="0">
                <a:latin typeface="Arial" pitchFamily="34" charset="0"/>
                <a:cs typeface="Arial" pitchFamily="34" charset="0"/>
              </a:rPr>
              <a:t>преимущественное право поступления на работу по ранее занимаемой должности у работодателя</a:t>
            </a:r>
            <a:r>
              <a:rPr lang="ru-RU" sz="1800" dirty="0">
                <a:latin typeface="Arial" pitchFamily="34" charset="0"/>
                <a:cs typeface="Arial" pitchFamily="34" charset="0"/>
              </a:rPr>
              <a:t>, с которым указанное лицо состояло в трудовых отношениях до призыва. </a:t>
            </a:r>
          </a:p>
          <a:p>
            <a:pPr marL="0" indent="396000" algn="just">
              <a:spcBef>
                <a:spcPts val="0"/>
              </a:spcBef>
              <a:buNone/>
            </a:pPr>
            <a:r>
              <a:rPr lang="ru-RU" sz="1800" dirty="0">
                <a:latin typeface="Arial" pitchFamily="34" charset="0"/>
                <a:cs typeface="Arial" pitchFamily="34" charset="0"/>
              </a:rPr>
              <a:t>В случае отсутствия вакансии по такой должности на другую вакантную должность или работу, соответствующую квалификации работника, а при их отсутствии на вакантную нижестоящую должность или нижеоплачиваемую работу.</a:t>
            </a:r>
          </a:p>
        </p:txBody>
      </p:sp>
      <p:sp>
        <p:nvSpPr>
          <p:cNvPr id="3" name="Номер слайда 2"/>
          <p:cNvSpPr>
            <a:spLocks noGrp="1"/>
          </p:cNvSpPr>
          <p:nvPr>
            <p:ph type="sldNum" sz="quarter" idx="12"/>
          </p:nvPr>
        </p:nvSpPr>
        <p:spPr/>
        <p:txBody>
          <a:bodyPr/>
          <a:lstStyle/>
          <a:p>
            <a:fld id="{725C68B6-61C2-468F-89AB-4B9F7531AA68}" type="slidenum">
              <a:rPr lang="ru-RU" smtClean="0"/>
              <a:pPr/>
              <a:t>35</a:t>
            </a:fld>
            <a:endParaRPr lang="ru-RU"/>
          </a:p>
        </p:txBody>
      </p:sp>
      <p:sp>
        <p:nvSpPr>
          <p:cNvPr id="5" name="Заголовок 1"/>
          <p:cNvSpPr txBox="1">
            <a:spLocks/>
          </p:cNvSpPr>
          <p:nvPr/>
        </p:nvSpPr>
        <p:spPr>
          <a:xfrm>
            <a:off x="623392" y="332656"/>
            <a:ext cx="10972800" cy="1224136"/>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indent="432000" algn="ctr"/>
            <a:r>
              <a:rPr lang="ru-RU" sz="2400" b="1" dirty="0">
                <a:latin typeface="Arial" pitchFamily="34" charset="0"/>
                <a:cs typeface="Arial" pitchFamily="34" charset="0"/>
              </a:rPr>
              <a:t>1.3. Федеральный закон от 19.12.2022 </a:t>
            </a:r>
            <a:br>
              <a:rPr lang="ru-RU" sz="2400" b="1" dirty="0">
                <a:latin typeface="Arial" pitchFamily="34" charset="0"/>
                <a:cs typeface="Arial" pitchFamily="34" charset="0"/>
              </a:rPr>
            </a:br>
            <a:r>
              <a:rPr lang="ru-RU" sz="2400" b="1" dirty="0">
                <a:latin typeface="Arial" pitchFamily="34" charset="0"/>
                <a:cs typeface="Arial" pitchFamily="34" charset="0"/>
              </a:rPr>
              <a:t>№ 545-ФЗ «О внесении изменений в статьи 302 и 351.7 ТК РФ»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360" y="1700809"/>
            <a:ext cx="11521280" cy="4306483"/>
          </a:xfrm>
        </p:spPr>
        <p:txBody>
          <a:bodyPr>
            <a:normAutofit/>
          </a:bodyPr>
          <a:lstStyle/>
          <a:p>
            <a:pPr marL="0" indent="396000" algn="just">
              <a:spcBef>
                <a:spcPts val="0"/>
              </a:spcBef>
              <a:buNone/>
            </a:pPr>
            <a:r>
              <a:rPr lang="ru-RU" sz="2400" dirty="0">
                <a:latin typeface="Arial" pitchFamily="34" charset="0"/>
                <a:cs typeface="Arial" pitchFamily="34" charset="0"/>
              </a:rPr>
              <a:t>2.1. Федеральный закон от 5 декабря 2022 года </a:t>
            </a:r>
            <a:br>
              <a:rPr lang="ru-RU" sz="2400" dirty="0">
                <a:latin typeface="Arial" pitchFamily="34" charset="0"/>
                <a:cs typeface="Arial" pitchFamily="34" charset="0"/>
              </a:rPr>
            </a:br>
            <a:r>
              <a:rPr lang="ru-RU" sz="2400" dirty="0">
                <a:latin typeface="Arial" pitchFamily="34" charset="0"/>
                <a:cs typeface="Arial" pitchFamily="34" charset="0"/>
              </a:rPr>
              <a:t>№ 470-ФЗ «О приостановлении действия отдельных положений статьи 4 Федерального закона «О прожиточном минимуме в Российской Федерации» (Закон о прожиточном минимуме). </a:t>
            </a:r>
          </a:p>
          <a:p>
            <a:pPr marL="0" indent="396000" algn="just">
              <a:spcBef>
                <a:spcPts val="0"/>
              </a:spcBef>
              <a:buNone/>
            </a:pPr>
            <a:endParaRPr lang="ru-RU" sz="2400" dirty="0">
              <a:latin typeface="Arial" pitchFamily="34" charset="0"/>
              <a:cs typeface="Arial" pitchFamily="34" charset="0"/>
            </a:endParaRPr>
          </a:p>
          <a:p>
            <a:pPr marL="0" indent="396000" algn="just">
              <a:spcBef>
                <a:spcPts val="0"/>
              </a:spcBef>
              <a:buNone/>
            </a:pPr>
            <a:r>
              <a:rPr lang="ru-RU" sz="2400" dirty="0">
                <a:latin typeface="Arial" pitchFamily="34" charset="0"/>
                <a:cs typeface="Arial" pitchFamily="34" charset="0"/>
              </a:rPr>
              <a:t>2.2. Федеральный закон от 19 декабря 2022 г. </a:t>
            </a:r>
            <a:br>
              <a:rPr lang="ru-RU" sz="2400" dirty="0">
                <a:latin typeface="Arial" pitchFamily="34" charset="0"/>
                <a:cs typeface="Arial" pitchFamily="34" charset="0"/>
              </a:rPr>
            </a:br>
            <a:r>
              <a:rPr lang="ru-RU" sz="2400" dirty="0">
                <a:latin typeface="Arial" pitchFamily="34" charset="0"/>
                <a:cs typeface="Arial" pitchFamily="34" charset="0"/>
              </a:rPr>
              <a:t>№ 522-ФЗ «О внесении изменения в статью </a:t>
            </a:r>
            <a:br>
              <a:rPr lang="ru-RU" sz="2400" dirty="0">
                <a:latin typeface="Arial" pitchFamily="34" charset="0"/>
                <a:cs typeface="Arial" pitchFamily="34" charset="0"/>
              </a:rPr>
            </a:br>
            <a:r>
              <a:rPr lang="ru-RU" sz="2400" dirty="0">
                <a:latin typeface="Arial" pitchFamily="34" charset="0"/>
                <a:cs typeface="Arial" pitchFamily="34" charset="0"/>
              </a:rPr>
              <a:t>1 Федерального закона «О минимальном размере оплаты труда» и о приостановлении действия ее отдельных положений (Закон о МРОТ).</a:t>
            </a:r>
          </a:p>
        </p:txBody>
      </p:sp>
      <p:sp>
        <p:nvSpPr>
          <p:cNvPr id="3" name="Номер слайда 2"/>
          <p:cNvSpPr>
            <a:spLocks noGrp="1"/>
          </p:cNvSpPr>
          <p:nvPr>
            <p:ph type="sldNum" sz="quarter" idx="12"/>
          </p:nvPr>
        </p:nvSpPr>
        <p:spPr/>
        <p:txBody>
          <a:bodyPr/>
          <a:lstStyle/>
          <a:p>
            <a:fld id="{725C68B6-61C2-468F-89AB-4B9F7531AA68}" type="slidenum">
              <a:rPr lang="ru-RU" smtClean="0"/>
              <a:pPr/>
              <a:t>36</a:t>
            </a:fld>
            <a:endParaRPr lang="ru-RU"/>
          </a:p>
        </p:txBody>
      </p:sp>
      <p:sp>
        <p:nvSpPr>
          <p:cNvPr id="5" name="Заголовок 1"/>
          <p:cNvSpPr txBox="1">
            <a:spLocks/>
          </p:cNvSpPr>
          <p:nvPr/>
        </p:nvSpPr>
        <p:spPr>
          <a:xfrm>
            <a:off x="431371" y="332656"/>
            <a:ext cx="11521280" cy="936104"/>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indent="432000" algn="ctr"/>
            <a:r>
              <a:rPr lang="ru-RU" sz="2800" b="1" dirty="0">
                <a:latin typeface="Arial" pitchFamily="34" charset="0"/>
                <a:cs typeface="Arial" pitchFamily="34" charset="0"/>
              </a:rPr>
              <a:t>2. Основные изменения в законодательстве </a:t>
            </a:r>
            <a:br>
              <a:rPr lang="ru-RU" sz="2800" b="1" dirty="0">
                <a:latin typeface="Arial" pitchFamily="34" charset="0"/>
                <a:cs typeface="Arial" pitchFamily="34" charset="0"/>
              </a:rPr>
            </a:br>
            <a:r>
              <a:rPr lang="ru-RU" sz="2800" b="1" dirty="0">
                <a:latin typeface="Arial" pitchFamily="34" charset="0"/>
                <a:cs typeface="Arial" pitchFamily="34" charset="0"/>
              </a:rPr>
              <a:t>об оплате труда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0501" y="412296"/>
            <a:ext cx="12525375" cy="7817525"/>
          </a:xfrm>
          <a:prstGeom prst="rect">
            <a:avLst/>
          </a:prstGeom>
          <a:noFill/>
        </p:spPr>
        <p:txBody>
          <a:bodyPr wrap="square" rtlCol="0">
            <a:spAutoFit/>
          </a:bodyPr>
          <a:lstStyle/>
          <a:p>
            <a:pPr algn="ctr"/>
            <a:r>
              <a:rPr lang="ru-RU" sz="1900" b="1" u="sng" dirty="0">
                <a:solidFill>
                  <a:schemeClr val="tx2">
                    <a:lumMod val="75000"/>
                  </a:schemeClr>
                </a:solidFill>
                <a:latin typeface="Arial" pitchFamily="34" charset="0"/>
                <a:cs typeface="Arial" pitchFamily="34" charset="0"/>
              </a:rPr>
              <a:t>2006-2012 годы</a:t>
            </a:r>
          </a:p>
          <a:p>
            <a:pPr algn="ctr">
              <a:spcAft>
                <a:spcPts val="1200"/>
              </a:spcAft>
            </a:pPr>
            <a:r>
              <a:rPr lang="ru-RU" sz="1900" b="1" dirty="0">
                <a:solidFill>
                  <a:schemeClr val="tx2">
                    <a:lumMod val="75000"/>
                  </a:schemeClr>
                </a:solidFill>
                <a:latin typeface="Arial" pitchFamily="34" charset="0"/>
                <a:cs typeface="Arial" pitchFamily="34" charset="0"/>
              </a:rPr>
              <a:t> </a:t>
            </a:r>
            <a:r>
              <a:rPr lang="ru-RU" sz="1900" dirty="0">
                <a:solidFill>
                  <a:schemeClr val="tx2">
                    <a:lumMod val="75000"/>
                  </a:schemeClr>
                </a:solidFill>
                <a:latin typeface="Arial" pitchFamily="34" charset="0"/>
                <a:cs typeface="Arial" pitchFamily="34" charset="0"/>
              </a:rPr>
              <a:t>Прожиточный минимум устанавливался на основе потребительской корзины, которая включала продукты питания, непродовольственные товары и услуги в натурально-стоимостном выражении.</a:t>
            </a:r>
            <a:endParaRPr lang="ru-RU" sz="1900" b="1" u="sng" dirty="0">
              <a:solidFill>
                <a:schemeClr val="tx2">
                  <a:lumMod val="75000"/>
                </a:schemeClr>
              </a:solidFill>
              <a:latin typeface="Arial" pitchFamily="34" charset="0"/>
              <a:cs typeface="Arial" pitchFamily="34" charset="0"/>
            </a:endParaRPr>
          </a:p>
          <a:p>
            <a:pPr algn="ctr"/>
            <a:r>
              <a:rPr lang="ru-RU" sz="1900" b="1" u="sng" dirty="0">
                <a:solidFill>
                  <a:schemeClr val="tx2">
                    <a:lumMod val="75000"/>
                  </a:schemeClr>
                </a:solidFill>
                <a:latin typeface="Arial" pitchFamily="34" charset="0"/>
                <a:cs typeface="Arial" pitchFamily="34" charset="0"/>
              </a:rPr>
              <a:t>2013-2020 годы</a:t>
            </a:r>
          </a:p>
          <a:p>
            <a:pPr algn="ctr">
              <a:spcAft>
                <a:spcPts val="1200"/>
              </a:spcAft>
            </a:pPr>
            <a:r>
              <a:rPr lang="ru-RU" sz="1900" b="1" dirty="0">
                <a:solidFill>
                  <a:schemeClr val="tx2">
                    <a:lumMod val="75000"/>
                  </a:schemeClr>
                </a:solidFill>
                <a:latin typeface="Arial" pitchFamily="34" charset="0"/>
                <a:cs typeface="Arial" pitchFamily="34" charset="0"/>
              </a:rPr>
              <a:t> </a:t>
            </a:r>
            <a:r>
              <a:rPr lang="ru-RU" sz="1900" dirty="0">
                <a:solidFill>
                  <a:schemeClr val="tx2">
                    <a:lumMod val="75000"/>
                  </a:schemeClr>
                </a:solidFill>
                <a:latin typeface="Arial" pitchFamily="34" charset="0"/>
                <a:cs typeface="Arial" pitchFamily="34" charset="0"/>
              </a:rPr>
              <a:t>Увеличилось потребление продуктов питания, но непродовольственные товары и услуги стали устанавливаться в соотношении по 50% от стоимости продуктов питания. </a:t>
            </a:r>
          </a:p>
          <a:p>
            <a:pPr algn="ctr"/>
            <a:r>
              <a:rPr lang="ru-RU" sz="1900" b="1" u="sng" dirty="0">
                <a:solidFill>
                  <a:schemeClr val="tx2">
                    <a:lumMod val="75000"/>
                  </a:schemeClr>
                </a:solidFill>
                <a:latin typeface="Arial" pitchFamily="34" charset="0"/>
                <a:cs typeface="Arial" pitchFamily="34" charset="0"/>
              </a:rPr>
              <a:t>2021 год</a:t>
            </a:r>
          </a:p>
          <a:p>
            <a:pPr algn="ctr">
              <a:spcAft>
                <a:spcPts val="1200"/>
              </a:spcAft>
            </a:pPr>
            <a:r>
              <a:rPr lang="ru-RU" sz="1900" dirty="0">
                <a:solidFill>
                  <a:schemeClr val="tx2">
                    <a:lumMod val="75000"/>
                  </a:schemeClr>
                </a:solidFill>
                <a:latin typeface="Arial" pitchFamily="34" charset="0"/>
                <a:cs typeface="Arial" pitchFamily="34" charset="0"/>
              </a:rPr>
              <a:t>Прожиточный минимум стал устанавливаться в соотношении 44,2% от медианных доходов населения. МРОТ стал устанавливаться в соотношении 42% от медианной заработной платы. </a:t>
            </a:r>
          </a:p>
          <a:p>
            <a:pPr algn="ctr"/>
            <a:r>
              <a:rPr lang="ru-RU" sz="1900" b="1" u="sng" dirty="0">
                <a:solidFill>
                  <a:schemeClr val="tx2">
                    <a:lumMod val="75000"/>
                  </a:schemeClr>
                </a:solidFill>
                <a:latin typeface="Arial" pitchFamily="34" charset="0"/>
                <a:cs typeface="Arial" pitchFamily="34" charset="0"/>
              </a:rPr>
              <a:t>2022 год</a:t>
            </a:r>
          </a:p>
          <a:p>
            <a:pPr algn="ctr">
              <a:spcAft>
                <a:spcPts val="1200"/>
              </a:spcAft>
            </a:pPr>
            <a:r>
              <a:rPr lang="ru-RU" sz="1900" dirty="0">
                <a:solidFill>
                  <a:schemeClr val="tx2">
                    <a:lumMod val="75000"/>
                  </a:schemeClr>
                </a:solidFill>
                <a:latin typeface="Arial" pitchFamily="34" charset="0"/>
                <a:cs typeface="Arial" pitchFamily="34" charset="0"/>
              </a:rPr>
              <a:t>По предложению Президента РФ прожиточный минимум и МРОТ были дважды повышены. </a:t>
            </a:r>
            <a:br>
              <a:rPr lang="ru-RU" sz="1900" dirty="0">
                <a:solidFill>
                  <a:schemeClr val="tx2">
                    <a:lumMod val="75000"/>
                  </a:schemeClr>
                </a:solidFill>
                <a:latin typeface="Arial" pitchFamily="34" charset="0"/>
                <a:cs typeface="Arial" pitchFamily="34" charset="0"/>
              </a:rPr>
            </a:br>
            <a:r>
              <a:rPr lang="ru-RU" sz="1900" dirty="0">
                <a:solidFill>
                  <a:schemeClr val="tx2">
                    <a:lumMod val="75000"/>
                  </a:schemeClr>
                </a:solidFill>
                <a:latin typeface="Arial" pitchFamily="34" charset="0"/>
                <a:cs typeface="Arial" pitchFamily="34" charset="0"/>
              </a:rPr>
              <a:t>ПМ стал составлять 51,5% от медианных доходов, а МРОТ – 47,1% от медианной зарплаты.</a:t>
            </a:r>
          </a:p>
          <a:p>
            <a:pPr algn="ctr"/>
            <a:r>
              <a:rPr lang="ru-RU" sz="1900" b="1" u="sng" dirty="0">
                <a:solidFill>
                  <a:schemeClr val="tx2">
                    <a:lumMod val="75000"/>
                  </a:schemeClr>
                </a:solidFill>
                <a:latin typeface="Arial" pitchFamily="34" charset="0"/>
                <a:cs typeface="Arial" pitchFamily="34" charset="0"/>
              </a:rPr>
              <a:t>2023-2024 годы</a:t>
            </a:r>
          </a:p>
          <a:p>
            <a:pPr algn="ctr">
              <a:spcAft>
                <a:spcPts val="1200"/>
              </a:spcAft>
            </a:pPr>
            <a:r>
              <a:rPr lang="ru-RU" sz="1900" dirty="0">
                <a:solidFill>
                  <a:schemeClr val="tx2">
                    <a:lumMod val="75000"/>
                  </a:schemeClr>
                </a:solidFill>
                <a:latin typeface="Arial" pitchFamily="34" charset="0"/>
                <a:cs typeface="Arial" pitchFamily="34" charset="0"/>
              </a:rPr>
              <a:t>Приостановлена методика, введенная в 2021 году.</a:t>
            </a:r>
            <a:br>
              <a:rPr lang="ru-RU" sz="1900" dirty="0">
                <a:solidFill>
                  <a:schemeClr val="tx2">
                    <a:lumMod val="75000"/>
                  </a:schemeClr>
                </a:solidFill>
                <a:latin typeface="Arial" pitchFamily="34" charset="0"/>
                <a:cs typeface="Arial" pitchFamily="34" charset="0"/>
              </a:rPr>
            </a:br>
            <a:r>
              <a:rPr lang="ru-RU" sz="1900" dirty="0">
                <a:solidFill>
                  <a:schemeClr val="tx2">
                    <a:lumMod val="75000"/>
                  </a:schemeClr>
                </a:solidFill>
                <a:latin typeface="Arial" pitchFamily="34" charset="0"/>
                <a:cs typeface="Arial" pitchFamily="34" charset="0"/>
              </a:rPr>
              <a:t>Прожиточный минимум устанавливается законом о федеральном бюджете (методики нет). </a:t>
            </a:r>
            <a:br>
              <a:rPr lang="ru-RU" sz="1900" dirty="0">
                <a:solidFill>
                  <a:schemeClr val="tx2">
                    <a:lumMod val="75000"/>
                  </a:schemeClr>
                </a:solidFill>
                <a:latin typeface="Arial" pitchFamily="34" charset="0"/>
                <a:cs typeface="Arial" pitchFamily="34" charset="0"/>
              </a:rPr>
            </a:br>
            <a:r>
              <a:rPr lang="ru-RU" sz="1900" dirty="0">
                <a:solidFill>
                  <a:schemeClr val="tx2">
                    <a:lumMod val="75000"/>
                  </a:schemeClr>
                </a:solidFill>
                <a:latin typeface="Arial" pitchFamily="34" charset="0"/>
                <a:cs typeface="Arial" pitchFamily="34" charset="0"/>
              </a:rPr>
              <a:t>МРОТ определяется на основе темпов роста ПМ ТН, увеличенных на 3 процентных пункта.</a:t>
            </a:r>
          </a:p>
          <a:p>
            <a:pPr algn="ctr"/>
            <a:r>
              <a:rPr lang="ru-RU" sz="1900" b="1" u="sng" dirty="0">
                <a:solidFill>
                  <a:schemeClr val="tx2">
                    <a:lumMod val="75000"/>
                  </a:schemeClr>
                </a:solidFill>
                <a:latin typeface="Arial" pitchFamily="34" charset="0"/>
                <a:cs typeface="Arial" pitchFamily="34" charset="0"/>
              </a:rPr>
              <a:t>2025 год</a:t>
            </a:r>
          </a:p>
          <a:p>
            <a:pPr algn="ctr"/>
            <a:r>
              <a:rPr lang="ru-RU" sz="1900" dirty="0">
                <a:solidFill>
                  <a:schemeClr val="tx2">
                    <a:lumMod val="75000"/>
                  </a:schemeClr>
                </a:solidFill>
                <a:latin typeface="Arial" pitchFamily="34" charset="0"/>
                <a:cs typeface="Arial" pitchFamily="34" charset="0"/>
              </a:rPr>
              <a:t>МРОТ будет устанавливаться в соотношении не ниже 48% от медианной заработной платы. </a:t>
            </a:r>
            <a:br>
              <a:rPr lang="ru-RU" sz="1900" dirty="0">
                <a:solidFill>
                  <a:schemeClr val="tx2">
                    <a:lumMod val="75000"/>
                  </a:schemeClr>
                </a:solidFill>
                <a:latin typeface="Arial" pitchFamily="34" charset="0"/>
                <a:cs typeface="Arial" pitchFamily="34" charset="0"/>
              </a:rPr>
            </a:br>
            <a:r>
              <a:rPr lang="ru-RU" sz="1900" dirty="0">
                <a:solidFill>
                  <a:schemeClr val="tx2">
                    <a:lumMod val="75000"/>
                  </a:schemeClr>
                </a:solidFill>
                <a:latin typeface="Arial" pitchFamily="34" charset="0"/>
                <a:cs typeface="Arial" pitchFamily="34" charset="0"/>
              </a:rPr>
              <a:t>О методике установления прожиточного минимума информации нет.</a:t>
            </a:r>
          </a:p>
          <a:p>
            <a:pPr algn="ctr"/>
            <a:endParaRPr lang="ru-RU" sz="2400" dirty="0">
              <a:solidFill>
                <a:schemeClr val="tx2">
                  <a:lumMod val="75000"/>
                </a:schemeClr>
              </a:solidFill>
              <a:latin typeface="Arial" pitchFamily="34" charset="0"/>
              <a:cs typeface="Arial" pitchFamily="34" charset="0"/>
            </a:endParaRPr>
          </a:p>
          <a:p>
            <a:pPr algn="ctr"/>
            <a:endParaRPr lang="ru-RU" sz="2400" b="1" dirty="0">
              <a:solidFill>
                <a:schemeClr val="tx2">
                  <a:lumMod val="75000"/>
                </a:schemeClr>
              </a:solidFill>
              <a:latin typeface="Arial" pitchFamily="34" charset="0"/>
              <a:cs typeface="Arial" pitchFamily="34" charset="0"/>
            </a:endParaRPr>
          </a:p>
          <a:p>
            <a:pPr algn="ctr"/>
            <a:endParaRPr lang="ru-RU" sz="2400" b="1" dirty="0">
              <a:solidFill>
                <a:schemeClr val="tx2">
                  <a:lumMod val="75000"/>
                </a:schemeClr>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37</a:t>
            </a:fld>
            <a:endParaRPr lang="ru-RU"/>
          </a:p>
        </p:txBody>
      </p:sp>
      <p:sp>
        <p:nvSpPr>
          <p:cNvPr id="7" name="Заголовок 15"/>
          <p:cNvSpPr>
            <a:spLocks noGrp="1"/>
          </p:cNvSpPr>
          <p:nvPr>
            <p:ph type="title"/>
          </p:nvPr>
        </p:nvSpPr>
        <p:spPr>
          <a:xfrm>
            <a:off x="286677" y="2"/>
            <a:ext cx="11905323" cy="466724"/>
          </a:xfrm>
        </p:spPr>
        <p:txBody>
          <a:bodyPr>
            <a:noAutofit/>
          </a:bodyPr>
          <a:lstStyle/>
          <a:p>
            <a:pPr algn="ctr"/>
            <a:r>
              <a:rPr lang="ru-RU" sz="2800" b="1" dirty="0">
                <a:latin typeface="Arial" pitchFamily="34" charset="0"/>
                <a:cs typeface="Arial" pitchFamily="34" charset="0"/>
              </a:rPr>
              <a:t>Изменения в методике установления прожиточного минимума</a:t>
            </a:r>
            <a:endParaRPr lang="ru-RU" sz="2800" b="1" dirty="0"/>
          </a:p>
        </p:txBody>
      </p:sp>
      <p:cxnSp>
        <p:nvCxnSpPr>
          <p:cNvPr id="11" name="Прямая со стрелкой 10"/>
          <p:cNvCxnSpPr/>
          <p:nvPr/>
        </p:nvCxnSpPr>
        <p:spPr>
          <a:xfrm flipH="1">
            <a:off x="6029325" y="1285875"/>
            <a:ext cx="1" cy="247650"/>
          </a:xfrm>
          <a:prstGeom prst="straightConnector1">
            <a:avLst/>
          </a:prstGeom>
          <a:ln w="34925">
            <a:tailEnd type="arrow"/>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a:off x="6048375" y="2324100"/>
            <a:ext cx="0" cy="228600"/>
          </a:xfrm>
          <a:prstGeom prst="straightConnector1">
            <a:avLst/>
          </a:prstGeom>
          <a:ln w="34925">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a:off x="6057900" y="3324225"/>
            <a:ext cx="0" cy="228600"/>
          </a:xfrm>
          <a:prstGeom prst="straightConnector1">
            <a:avLst/>
          </a:prstGeom>
          <a:ln w="34925">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a:off x="6067425" y="4371975"/>
            <a:ext cx="0" cy="228600"/>
          </a:xfrm>
          <a:prstGeom prst="straightConnector1">
            <a:avLst/>
          </a:prstGeom>
          <a:ln w="34925">
            <a:tailEnd type="arrow"/>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a:off x="6076950" y="5657850"/>
            <a:ext cx="0" cy="228600"/>
          </a:xfrm>
          <a:prstGeom prst="straightConnector1">
            <a:avLst/>
          </a:prstGeom>
          <a:ln w="34925">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360" y="1196752"/>
            <a:ext cx="11521280" cy="4896544"/>
          </a:xfrm>
        </p:spPr>
        <p:txBody>
          <a:bodyPr>
            <a:noAutofit/>
          </a:bodyPr>
          <a:lstStyle/>
          <a:p>
            <a:pPr marL="0" indent="396000" algn="just">
              <a:spcBef>
                <a:spcPts val="0"/>
              </a:spcBef>
              <a:buNone/>
            </a:pPr>
            <a:r>
              <a:rPr lang="ru-RU" sz="2400" dirty="0">
                <a:latin typeface="Arial" pitchFamily="34" charset="0"/>
                <a:cs typeface="Arial" pitchFamily="34" charset="0"/>
              </a:rPr>
              <a:t>1. До 1 января 2025 года приостановлено действие положений Закона о ПМ:</a:t>
            </a:r>
          </a:p>
          <a:p>
            <a:pPr marL="0" indent="396000" algn="just">
              <a:spcBef>
                <a:spcPts val="0"/>
              </a:spcBef>
              <a:buNone/>
            </a:pPr>
            <a:r>
              <a:rPr lang="ru-RU" sz="2400" b="1" dirty="0">
                <a:latin typeface="Arial" pitchFamily="34" charset="0"/>
                <a:cs typeface="Arial" pitchFamily="34" charset="0"/>
              </a:rPr>
              <a:t>-  величина ПМ исчисляется исходя из величины медианного среднедушевого дохода;</a:t>
            </a:r>
          </a:p>
          <a:p>
            <a:pPr marL="0" indent="396000" algn="just">
              <a:spcBef>
                <a:spcPts val="0"/>
              </a:spcBef>
              <a:buNone/>
            </a:pPr>
            <a:r>
              <a:rPr lang="ru-RU" sz="2400" b="1" dirty="0">
                <a:latin typeface="Arial" pitchFamily="34" charset="0"/>
                <a:cs typeface="Arial" pitchFamily="34" charset="0"/>
              </a:rPr>
              <a:t>- соотношение величины ПМ и величины медианного среднедушевого дохода устанавливается в размере 44,2 процента</a:t>
            </a:r>
            <a:r>
              <a:rPr lang="ru-RU" sz="2400" dirty="0">
                <a:latin typeface="Arial" pitchFamily="34" charset="0"/>
                <a:cs typeface="Arial" pitchFamily="34" charset="0"/>
              </a:rPr>
              <a:t>.</a:t>
            </a:r>
          </a:p>
          <a:p>
            <a:pPr marL="0" indent="396000" algn="just">
              <a:spcBef>
                <a:spcPts val="600"/>
              </a:spcBef>
              <a:buNone/>
            </a:pPr>
            <a:r>
              <a:rPr lang="ru-RU" sz="2400" dirty="0">
                <a:latin typeface="Arial" pitchFamily="34" charset="0"/>
                <a:cs typeface="Arial" pitchFamily="34" charset="0"/>
              </a:rPr>
              <a:t>2. </a:t>
            </a:r>
            <a:r>
              <a:rPr lang="ru-RU" sz="2400" b="1" dirty="0">
                <a:latin typeface="Arial" pitchFamily="34" charset="0"/>
                <a:cs typeface="Arial" pitchFamily="34" charset="0"/>
              </a:rPr>
              <a:t>Величина ПМ </a:t>
            </a:r>
            <a:r>
              <a:rPr lang="ru-RU" sz="2400" dirty="0">
                <a:latin typeface="Arial" pitchFamily="34" charset="0"/>
                <a:cs typeface="Arial" pitchFamily="34" charset="0"/>
              </a:rPr>
              <a:t>в целом по РФ на душу населения и по основным социально-демографическим группам населения на 2023 и 2024 годы </a:t>
            </a:r>
            <a:r>
              <a:rPr lang="ru-RU" sz="2400" b="1" dirty="0">
                <a:latin typeface="Arial" pitchFamily="34" charset="0"/>
                <a:cs typeface="Arial" pitchFamily="34" charset="0"/>
              </a:rPr>
              <a:t>устанавливается ФЗ о федеральном бюджете </a:t>
            </a:r>
            <a:r>
              <a:rPr lang="ru-RU" sz="2400" dirty="0">
                <a:latin typeface="Arial" pitchFamily="34" charset="0"/>
                <a:cs typeface="Arial" pitchFamily="34" charset="0"/>
              </a:rPr>
              <a:t>на соответствующий финансовый год и на плановый период.</a:t>
            </a:r>
          </a:p>
          <a:p>
            <a:pPr marL="0" indent="396000" algn="just">
              <a:spcBef>
                <a:spcPts val="0"/>
              </a:spcBef>
              <a:buNone/>
            </a:pPr>
            <a:endParaRPr lang="ru-RU" sz="17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38</a:t>
            </a:fld>
            <a:endParaRPr lang="ru-RU"/>
          </a:p>
        </p:txBody>
      </p:sp>
      <p:sp>
        <p:nvSpPr>
          <p:cNvPr id="7" name="Заголовок 1"/>
          <p:cNvSpPr txBox="1">
            <a:spLocks/>
          </p:cNvSpPr>
          <p:nvPr/>
        </p:nvSpPr>
        <p:spPr>
          <a:xfrm>
            <a:off x="528646" y="175098"/>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2.1. Закон о прожиточном минимуме (1)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360" y="1196752"/>
            <a:ext cx="11521280" cy="4896544"/>
          </a:xfrm>
        </p:spPr>
        <p:txBody>
          <a:bodyPr>
            <a:noAutofit/>
          </a:bodyPr>
          <a:lstStyle/>
          <a:p>
            <a:pPr marL="0" indent="396000" algn="just">
              <a:spcBef>
                <a:spcPts val="600"/>
              </a:spcBef>
              <a:buNone/>
            </a:pPr>
            <a:r>
              <a:rPr lang="ru-RU" i="1" u="sng" dirty="0">
                <a:latin typeface="Arial" pitchFamily="34" charset="0"/>
                <a:cs typeface="Arial" pitchFamily="34" charset="0"/>
              </a:rPr>
              <a:t>Примечание.</a:t>
            </a:r>
          </a:p>
          <a:p>
            <a:pPr marL="0" indent="396000" algn="just">
              <a:spcBef>
                <a:spcPts val="600"/>
              </a:spcBef>
              <a:buNone/>
            </a:pPr>
            <a:r>
              <a:rPr lang="ru-RU" u="sng" dirty="0">
                <a:latin typeface="Arial" pitchFamily="34" charset="0"/>
                <a:cs typeface="Arial" pitchFamily="34" charset="0"/>
              </a:rPr>
              <a:t>В отличие от Закона о МРОТ в Законе о ПМ отсутствуют какие-либо критерии (методика, порядок) установления прожиточного минимума в 2023-2024 гг., что позволяет устанавливать прожиточный минимум в произвольной величине.</a:t>
            </a:r>
          </a:p>
          <a:p>
            <a:pPr marL="0" indent="396000" algn="just">
              <a:spcBef>
                <a:spcPts val="600"/>
              </a:spcBef>
              <a:buNone/>
            </a:pPr>
            <a:r>
              <a:rPr lang="ru-RU" dirty="0">
                <a:latin typeface="Arial" pitchFamily="34" charset="0"/>
                <a:cs typeface="Arial" pitchFamily="34" charset="0"/>
              </a:rPr>
              <a:t>Согласно пояснительной записке, представленной в рамках РТК, </a:t>
            </a:r>
            <a:r>
              <a:rPr lang="ru-RU" u="sng" dirty="0">
                <a:latin typeface="Arial" pitchFamily="34" charset="0"/>
                <a:cs typeface="Arial" pitchFamily="34" charset="0"/>
              </a:rPr>
              <a:t>прожиточный минимум в 2023 и 2024 гг. будет устанавливаться в величине прогнозируемого значения границы бедности за соответствующий год. </a:t>
            </a:r>
          </a:p>
          <a:p>
            <a:pPr marL="0" indent="396000" algn="just">
              <a:spcBef>
                <a:spcPts val="600"/>
              </a:spcBef>
              <a:buNone/>
            </a:pPr>
            <a:r>
              <a:rPr lang="ru-RU" dirty="0">
                <a:latin typeface="Arial" pitchFamily="34" charset="0"/>
                <a:cs typeface="Arial" pitchFamily="34" charset="0"/>
              </a:rPr>
              <a:t>Граница бедности была введена в 2021 году. Это величина прожиточного минимума за 4 квартал 2020 года, рассчитанная на основе действовавшей в 2013-2020 гг. потребительской корзины, которая увеличивается в соответствии с ростом индекса потребительских цен за соответствующий период.</a:t>
            </a:r>
            <a:endParaRPr lang="ru-RU" sz="1700" dirty="0">
              <a:latin typeface="Arial" pitchFamily="34" charset="0"/>
              <a:cs typeface="Arial" pitchFamily="34" charset="0"/>
            </a:endParaRPr>
          </a:p>
          <a:p>
            <a:pPr marL="0" indent="396000" algn="just">
              <a:spcBef>
                <a:spcPts val="0"/>
              </a:spcBef>
              <a:buNone/>
            </a:pPr>
            <a:endParaRPr lang="ru-RU" sz="17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39</a:t>
            </a:fld>
            <a:endParaRPr lang="ru-RU"/>
          </a:p>
        </p:txBody>
      </p:sp>
      <p:sp>
        <p:nvSpPr>
          <p:cNvPr id="7" name="Заголовок 1"/>
          <p:cNvSpPr txBox="1">
            <a:spLocks/>
          </p:cNvSpPr>
          <p:nvPr/>
        </p:nvSpPr>
        <p:spPr>
          <a:xfrm>
            <a:off x="431371" y="1886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2.1. Закон о прожиточном минимуме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age-6033a7f2bd538.jpg"/>
          <p:cNvPicPr>
            <a:picLocks noChangeAspect="1"/>
          </p:cNvPicPr>
          <p:nvPr/>
        </p:nvPicPr>
        <p:blipFill>
          <a:blip r:embed="rId2" cstate="print">
            <a:duotone>
              <a:schemeClr val="accent2">
                <a:shade val="45000"/>
                <a:satMod val="135000"/>
              </a:schemeClr>
              <a:prstClr val="white"/>
            </a:duotone>
          </a:blip>
          <a:stretch>
            <a:fillRect/>
          </a:stretch>
        </p:blipFill>
        <p:spPr>
          <a:xfrm>
            <a:off x="1871531" y="1628800"/>
            <a:ext cx="8564120" cy="4752528"/>
          </a:xfrm>
          <a:prstGeom prst="rect">
            <a:avLst/>
          </a:prstGeom>
        </p:spPr>
      </p:pic>
      <p:sp>
        <p:nvSpPr>
          <p:cNvPr id="4" name="Прямоугольник 3">
            <a:extLst>
              <a:ext uri="{FF2B5EF4-FFF2-40B4-BE49-F238E27FC236}">
                <a16:creationId xmlns:a16="http://schemas.microsoft.com/office/drawing/2014/main" id="{0D663966-00E8-D844-BBFA-5B65E5BF5A7D}"/>
              </a:ext>
            </a:extLst>
          </p:cNvPr>
          <p:cNvSpPr/>
          <p:nvPr/>
        </p:nvSpPr>
        <p:spPr>
          <a:xfrm>
            <a:off x="0" y="-191971"/>
            <a:ext cx="12192000" cy="1292662"/>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endParaRPr lang="ru-RU" sz="2600" b="1" dirty="0">
              <a:latin typeface="+mn-lt"/>
              <a:cs typeface="Times New Roman" pitchFamily="18" charset="0"/>
            </a:endParaRPr>
          </a:p>
          <a:p>
            <a:pPr algn="ctr"/>
            <a:r>
              <a:rPr lang="ru-RU" sz="2600" b="1" dirty="0">
                <a:latin typeface="+mn-lt"/>
                <a:cs typeface="Times New Roman" pitchFamily="18" charset="0"/>
              </a:rPr>
              <a:t>Актуальные проблемы социального партнерства</a:t>
            </a:r>
          </a:p>
          <a:p>
            <a:pPr algn="ctr"/>
            <a:endParaRPr lang="ru-RU" sz="2600" b="1" dirty="0">
              <a:latin typeface="+mn-lt"/>
            </a:endParaRPr>
          </a:p>
        </p:txBody>
      </p:sp>
      <p:sp>
        <p:nvSpPr>
          <p:cNvPr id="8" name="Текст 7"/>
          <p:cNvSpPr>
            <a:spLocks noGrp="1"/>
          </p:cNvSpPr>
          <p:nvPr>
            <p:ph type="body" idx="1"/>
          </p:nvPr>
        </p:nvSpPr>
        <p:spPr>
          <a:xfrm>
            <a:off x="239350" y="1196752"/>
            <a:ext cx="11713301" cy="5661248"/>
          </a:xfrm>
        </p:spPr>
        <p:txBody>
          <a:bodyPr anchor="t">
            <a:normAutofit lnSpcReduction="10000"/>
          </a:bodyPr>
          <a:lstStyle/>
          <a:p>
            <a:pPr indent="355600" algn="just">
              <a:buClrTx/>
              <a:buFont typeface="+mj-lt"/>
              <a:buAutoNum type="arabicPeriod"/>
            </a:pPr>
            <a:r>
              <a:rPr lang="ru-RU" sz="2000" b="1" dirty="0"/>
              <a:t>Дополнение положений о федеральных министерствах и полномочных представителей Президента России в федеральных округах полномочиями по обеспечению реализации принципов социального партнерства.</a:t>
            </a:r>
          </a:p>
          <a:p>
            <a:pPr indent="355600" algn="just">
              <a:buClrTx/>
              <a:buFont typeface="+mj-lt"/>
              <a:buAutoNum type="arabicPeriod"/>
            </a:pPr>
            <a:r>
              <a:rPr lang="ru-RU" sz="2000" b="1" dirty="0"/>
              <a:t>Обеспечение участия объединений профсоюзов в разработке документов стратегического планирования.</a:t>
            </a:r>
          </a:p>
          <a:p>
            <a:pPr indent="355600" algn="just">
              <a:buClrTx/>
              <a:buFont typeface="+mj-lt"/>
              <a:buAutoNum type="arabicPeriod"/>
            </a:pPr>
            <a:r>
              <a:rPr lang="ru-RU" sz="2000" b="1" dirty="0"/>
              <a:t>Распространение действия соглашений в сфере труда на всех работодателей независимо от их участия в объединениях работодателей.</a:t>
            </a:r>
          </a:p>
          <a:p>
            <a:pPr indent="355600" algn="just">
              <a:buClrTx/>
              <a:buFont typeface="+mj-lt"/>
              <a:buAutoNum type="arabicPeriod"/>
            </a:pPr>
            <a:r>
              <a:rPr lang="ru-RU" sz="2000" b="1" dirty="0"/>
              <a:t>Учет положений отраслевых соглашений при ценообразовании в тарифорегулируемых отраслях.</a:t>
            </a:r>
          </a:p>
          <a:p>
            <a:pPr indent="355600" algn="just">
              <a:buClrTx/>
              <a:buFont typeface="+mj-lt"/>
              <a:buAutoNum type="arabicPeriod"/>
            </a:pPr>
            <a:r>
              <a:rPr lang="ru-RU" sz="2000" b="1" dirty="0"/>
              <a:t>Распространение механизмов социального партнерства в сфере труда на всех трудящихся независимо от форм занятости.</a:t>
            </a:r>
          </a:p>
          <a:p>
            <a:pPr algn="just">
              <a:buClrTx/>
            </a:pPr>
            <a:r>
              <a:rPr lang="ru-RU" sz="2000" b="1" dirty="0"/>
              <a:t>6. Установление приоритетного права профсоюзов на заключение коллективного договора в организации.</a:t>
            </a:r>
          </a:p>
          <a:p>
            <a:pPr algn="just">
              <a:buClrTx/>
            </a:pPr>
            <a:r>
              <a:rPr lang="ru-RU" sz="2000" b="1" dirty="0"/>
              <a:t>7. Обеспечение участия представителей работников в заседаниях коллегиального органа управления организацией с правом совещательного голоса.</a:t>
            </a:r>
          </a:p>
          <a:p>
            <a:pPr indent="355600" algn="just">
              <a:buClrTx/>
              <a:buFont typeface="+mj-lt"/>
              <a:buAutoNum type="arabicPeriod"/>
            </a:pPr>
            <a:endParaRPr lang="ru-RU" sz="2000" dirty="0"/>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25C68B6-61C2-468F-89AB-4B9F7531AA68}" type="slidenum">
              <a:rPr lang="ru-RU" smtClean="0"/>
              <a:pPr/>
              <a:t>40</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753795541"/>
              </p:ext>
            </p:extLst>
          </p:nvPr>
        </p:nvGraphicFramePr>
        <p:xfrm>
          <a:off x="335360" y="1052736"/>
          <a:ext cx="11454563" cy="5105567"/>
        </p:xfrm>
        <a:graphic>
          <a:graphicData uri="http://schemas.openxmlformats.org/drawingml/2006/table">
            <a:tbl>
              <a:tblPr firstRow="1" bandRow="1">
                <a:tableStyleId>{5C22544A-7EE6-4342-B048-85BDC9FD1C3A}</a:tableStyleId>
              </a:tblPr>
              <a:tblGrid>
                <a:gridCol w="1632181">
                  <a:extLst>
                    <a:ext uri="{9D8B030D-6E8A-4147-A177-3AD203B41FA5}">
                      <a16:colId xmlns:a16="http://schemas.microsoft.com/office/drawing/2014/main" val="20000"/>
                    </a:ext>
                  </a:extLst>
                </a:gridCol>
                <a:gridCol w="4481897">
                  <a:extLst>
                    <a:ext uri="{9D8B030D-6E8A-4147-A177-3AD203B41FA5}">
                      <a16:colId xmlns:a16="http://schemas.microsoft.com/office/drawing/2014/main" val="20001"/>
                    </a:ext>
                  </a:extLst>
                </a:gridCol>
                <a:gridCol w="5340485">
                  <a:extLst>
                    <a:ext uri="{9D8B030D-6E8A-4147-A177-3AD203B41FA5}">
                      <a16:colId xmlns:a16="http://schemas.microsoft.com/office/drawing/2014/main" val="20002"/>
                    </a:ext>
                  </a:extLst>
                </a:gridCol>
              </a:tblGrid>
              <a:tr h="1728192">
                <a:tc>
                  <a:txBody>
                    <a:bodyPr/>
                    <a:lstStyle/>
                    <a:p>
                      <a:endParaRPr lang="ru-RU" sz="1200" dirty="0">
                        <a:latin typeface="Arial" pitchFamily="34" charset="0"/>
                        <a:cs typeface="Arial" pitchFamily="34" charset="0"/>
                      </a:endParaRP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9DCD"/>
                    </a:solidFill>
                  </a:tcPr>
                </a:tc>
                <a:tc>
                  <a:txBody>
                    <a:bodyPr/>
                    <a:lstStyle/>
                    <a:p>
                      <a:pPr algn="ctr"/>
                      <a:r>
                        <a:rPr lang="ru-RU" sz="1400" dirty="0">
                          <a:solidFill>
                            <a:schemeClr val="tx1"/>
                          </a:solidFill>
                          <a:latin typeface="Arial" pitchFamily="34" charset="0"/>
                          <a:cs typeface="Arial" pitchFamily="34" charset="0"/>
                        </a:rPr>
                        <a:t>ПМ</a:t>
                      </a:r>
                      <a:r>
                        <a:rPr lang="ru-RU" sz="1400" baseline="0" dirty="0">
                          <a:solidFill>
                            <a:schemeClr val="tx1"/>
                          </a:solidFill>
                          <a:latin typeface="Arial" pitchFamily="34" charset="0"/>
                          <a:cs typeface="Arial" pitchFamily="34" charset="0"/>
                        </a:rPr>
                        <a:t> ТН* </a:t>
                      </a:r>
                      <a:r>
                        <a:rPr lang="ru-RU" sz="1400" dirty="0">
                          <a:solidFill>
                            <a:schemeClr val="tx1"/>
                          </a:solidFill>
                          <a:latin typeface="Arial" pitchFamily="34" charset="0"/>
                          <a:cs typeface="Arial" pitchFamily="34" charset="0"/>
                        </a:rPr>
                        <a:t>в соотношении 44,2%</a:t>
                      </a:r>
                      <a:r>
                        <a:rPr lang="ru-RU" sz="1400" baseline="0" dirty="0">
                          <a:solidFill>
                            <a:schemeClr val="tx1"/>
                          </a:solidFill>
                          <a:latin typeface="Arial" pitchFamily="34" charset="0"/>
                          <a:cs typeface="Arial" pitchFamily="34" charset="0"/>
                        </a:rPr>
                        <a:t> </a:t>
                      </a:r>
                      <a:r>
                        <a:rPr lang="ru-RU" sz="1400" dirty="0">
                          <a:solidFill>
                            <a:schemeClr val="tx1"/>
                          </a:solidFill>
                          <a:latin typeface="Arial" pitchFamily="34" charset="0"/>
                          <a:cs typeface="Arial" pitchFamily="34" charset="0"/>
                        </a:rPr>
                        <a:t>с медианными доходами </a:t>
                      </a:r>
                      <a:br>
                        <a:rPr lang="ru-RU" sz="1400" dirty="0">
                          <a:solidFill>
                            <a:schemeClr val="tx1"/>
                          </a:solidFill>
                          <a:latin typeface="Arial" pitchFamily="34" charset="0"/>
                          <a:cs typeface="Arial" pitchFamily="34" charset="0"/>
                        </a:rPr>
                      </a:br>
                      <a:r>
                        <a:rPr lang="ru-RU" sz="1400" baseline="0" dirty="0">
                          <a:solidFill>
                            <a:schemeClr val="tx1"/>
                          </a:solidFill>
                          <a:latin typeface="Arial" pitchFamily="34" charset="0"/>
                          <a:cs typeface="Arial" pitchFamily="34" charset="0"/>
                        </a:rPr>
                        <a:t>* 109%</a:t>
                      </a:r>
                      <a:endParaRPr lang="ru-RU" sz="1400" dirty="0">
                        <a:solidFill>
                          <a:schemeClr val="tx1"/>
                        </a:solidFill>
                        <a:latin typeface="Arial" pitchFamily="34" charset="0"/>
                        <a:cs typeface="Arial" pitchFamily="34" charset="0"/>
                      </a:endParaRP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9DCD"/>
                    </a:solidFill>
                  </a:tcPr>
                </a:tc>
                <a:tc>
                  <a:txBody>
                    <a:bodyPr/>
                    <a:lstStyle/>
                    <a:p>
                      <a:pPr algn="ctr"/>
                      <a:r>
                        <a:rPr lang="ru-RU" sz="1400" dirty="0">
                          <a:solidFill>
                            <a:schemeClr val="tx1"/>
                          </a:solidFill>
                          <a:latin typeface="Arial" pitchFamily="34" charset="0"/>
                          <a:cs typeface="Arial" pitchFamily="34" charset="0"/>
                        </a:rPr>
                        <a:t>ПМ ТН по</a:t>
                      </a:r>
                      <a:r>
                        <a:rPr lang="ru-RU" sz="1400" baseline="0" dirty="0">
                          <a:solidFill>
                            <a:schemeClr val="tx1"/>
                          </a:solidFill>
                          <a:latin typeface="Arial" pitchFamily="34" charset="0"/>
                          <a:cs typeface="Arial" pitchFamily="34" charset="0"/>
                        </a:rPr>
                        <a:t> предложению Президента РФ</a:t>
                      </a:r>
                      <a:endParaRPr lang="ru-RU" sz="1400" dirty="0">
                        <a:solidFill>
                          <a:schemeClr val="tx1"/>
                        </a:solidFill>
                        <a:latin typeface="Arial" pitchFamily="34" charset="0"/>
                        <a:cs typeface="Arial" pitchFamily="34" charset="0"/>
                      </a:endParaRP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9DCD"/>
                    </a:solidFill>
                  </a:tcPr>
                </a:tc>
                <a:extLst>
                  <a:ext uri="{0D108BD9-81ED-4DB2-BD59-A6C34878D82A}">
                    <a16:rowId xmlns:a16="http://schemas.microsoft.com/office/drawing/2014/main" val="10000"/>
                  </a:ext>
                </a:extLst>
              </a:tr>
              <a:tr h="576064">
                <a:tc>
                  <a:txBody>
                    <a:bodyPr/>
                    <a:lstStyle/>
                    <a:p>
                      <a:pPr algn="ctr"/>
                      <a:r>
                        <a:rPr lang="ru-RU" sz="1800" b="1" dirty="0">
                          <a:latin typeface="Arial" pitchFamily="34" charset="0"/>
                          <a:cs typeface="Arial" pitchFamily="34" charset="0"/>
                        </a:rPr>
                        <a:t>1 января 2021</a:t>
                      </a: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1800" b="0" dirty="0">
                          <a:solidFill>
                            <a:schemeClr val="tx1"/>
                          </a:solidFill>
                          <a:latin typeface="Arial" pitchFamily="34" charset="0"/>
                          <a:cs typeface="Arial" pitchFamily="34" charset="0"/>
                        </a:rPr>
                        <a:t>12 702</a:t>
                      </a: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ru-RU" sz="1800" b="0" dirty="0">
                          <a:solidFill>
                            <a:schemeClr val="tx1"/>
                          </a:solidFill>
                          <a:latin typeface="Arial" pitchFamily="34" charset="0"/>
                          <a:cs typeface="Arial" pitchFamily="34" charset="0"/>
                        </a:rPr>
                        <a:t>-</a:t>
                      </a: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758036">
                <a:tc>
                  <a:txBody>
                    <a:bodyPr/>
                    <a:lstStyle/>
                    <a:p>
                      <a:pPr algn="ctr"/>
                      <a:r>
                        <a:rPr lang="ru-RU" sz="1800" b="1" dirty="0">
                          <a:latin typeface="Arial" pitchFamily="34" charset="0"/>
                          <a:cs typeface="Arial" pitchFamily="34" charset="0"/>
                        </a:rPr>
                        <a:t>1</a:t>
                      </a:r>
                      <a:r>
                        <a:rPr lang="ru-RU" sz="1800" b="1" baseline="0" dirty="0">
                          <a:latin typeface="Arial" pitchFamily="34" charset="0"/>
                          <a:cs typeface="Arial" pitchFamily="34" charset="0"/>
                        </a:rPr>
                        <a:t> января </a:t>
                      </a:r>
                      <a:r>
                        <a:rPr lang="ru-RU" sz="1800" b="1" dirty="0">
                          <a:latin typeface="Arial" pitchFamily="34" charset="0"/>
                          <a:cs typeface="Arial" pitchFamily="34" charset="0"/>
                        </a:rPr>
                        <a:t>2022</a:t>
                      </a: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a:r>
                        <a:rPr lang="ru-RU" sz="1800" dirty="0">
                          <a:latin typeface="Arial" pitchFamily="34" charset="0"/>
                          <a:cs typeface="Arial" pitchFamily="34" charset="0"/>
                        </a:rPr>
                        <a:t>13 026</a:t>
                      </a:r>
                    </a:p>
                  </a:txBody>
                  <a:tcPr marL="121920" marR="1219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ru-RU" sz="1800" b="1" dirty="0">
                          <a:latin typeface="Arial" pitchFamily="34" charset="0"/>
                          <a:cs typeface="Arial" pitchFamily="34" charset="0"/>
                        </a:rPr>
                        <a:t>13 379</a:t>
                      </a:r>
                    </a:p>
                  </a:txBody>
                  <a:tcPr marL="121920" marR="1219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63187">
                <a:tc>
                  <a:txBody>
                    <a:bodyPr/>
                    <a:lstStyle/>
                    <a:p>
                      <a:pPr algn="ctr"/>
                      <a:r>
                        <a:rPr lang="ru-RU" sz="1800" b="1" dirty="0">
                          <a:latin typeface="Arial" pitchFamily="34" charset="0"/>
                          <a:cs typeface="Arial" pitchFamily="34" charset="0"/>
                        </a:rPr>
                        <a:t>1 июня 2022</a:t>
                      </a: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a:latin typeface="Arial" pitchFamily="34" charset="0"/>
                          <a:cs typeface="Arial" pitchFamily="34" charset="0"/>
                        </a:rPr>
                        <a:t>15</a:t>
                      </a:r>
                      <a:r>
                        <a:rPr lang="ru-RU" sz="1800" b="1" baseline="0" dirty="0">
                          <a:latin typeface="Arial" pitchFamily="34" charset="0"/>
                          <a:cs typeface="Arial" pitchFamily="34" charset="0"/>
                        </a:rPr>
                        <a:t> 172</a:t>
                      </a:r>
                      <a:endParaRPr lang="ru-RU" sz="1800" b="1" dirty="0">
                        <a:latin typeface="Arial" pitchFamily="34" charset="0"/>
                        <a:cs typeface="Arial" pitchFamily="34" charset="0"/>
                      </a:endParaRPr>
                    </a:p>
                  </a:txBody>
                  <a:tcPr marL="121920" marR="1219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58036">
                <a:tc>
                  <a:txBody>
                    <a:bodyPr/>
                    <a:lstStyle/>
                    <a:p>
                      <a:pPr algn="ctr"/>
                      <a:r>
                        <a:rPr lang="ru-RU" sz="1800" b="1" dirty="0">
                          <a:latin typeface="Arial" pitchFamily="34" charset="0"/>
                          <a:cs typeface="Arial" pitchFamily="34" charset="0"/>
                        </a:rPr>
                        <a:t>1 января 2023</a:t>
                      </a: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800" dirty="0">
                          <a:latin typeface="Arial" pitchFamily="34" charset="0"/>
                          <a:cs typeface="Arial" pitchFamily="34" charset="0"/>
                        </a:rPr>
                        <a:t>14 </a:t>
                      </a:r>
                      <a:r>
                        <a:rPr lang="ru-RU" sz="1800" dirty="0">
                          <a:latin typeface="Arial" pitchFamily="34" charset="0"/>
                          <a:cs typeface="Arial" pitchFamily="34" charset="0"/>
                        </a:rPr>
                        <a:t>493</a:t>
                      </a:r>
                    </a:p>
                  </a:txBody>
                  <a:tcPr marL="121920" marR="1219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ru-RU" sz="1800" b="1" dirty="0">
                          <a:latin typeface="Arial" pitchFamily="34" charset="0"/>
                          <a:cs typeface="Arial" pitchFamily="34" charset="0"/>
                        </a:rPr>
                        <a:t>15</a:t>
                      </a:r>
                      <a:r>
                        <a:rPr lang="ru-RU" sz="1800" b="1" baseline="0" dirty="0">
                          <a:latin typeface="Arial" pitchFamily="34" charset="0"/>
                          <a:cs typeface="Arial" pitchFamily="34" charset="0"/>
                        </a:rPr>
                        <a:t> 669</a:t>
                      </a:r>
                      <a:r>
                        <a:rPr lang="ru-RU" sz="1800" b="1" dirty="0">
                          <a:latin typeface="Arial" pitchFamily="34" charset="0"/>
                          <a:cs typeface="Arial" pitchFamily="34" charset="0"/>
                        </a:rPr>
                        <a:t> </a:t>
                      </a:r>
                    </a:p>
                  </a:txBody>
                  <a:tcPr marL="121920" marR="1219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28595672"/>
                  </a:ext>
                </a:extLst>
              </a:tr>
              <a:tr h="758036">
                <a:tc>
                  <a:txBody>
                    <a:bodyPr/>
                    <a:lstStyle/>
                    <a:p>
                      <a:pPr algn="ctr"/>
                      <a:r>
                        <a:rPr lang="ru-RU" sz="1800" b="1" dirty="0">
                          <a:latin typeface="Arial" pitchFamily="34" charset="0"/>
                          <a:cs typeface="Arial" pitchFamily="34" charset="0"/>
                        </a:rPr>
                        <a:t>1 января 2024</a:t>
                      </a:r>
                    </a:p>
                  </a:txBody>
                  <a:tcPr marL="121920" marR="1219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ru-RU" sz="1800" dirty="0">
                          <a:latin typeface="Arial" pitchFamily="34" charset="0"/>
                          <a:cs typeface="Arial" pitchFamily="34" charset="0"/>
                        </a:rPr>
                        <a:t>-</a:t>
                      </a:r>
                    </a:p>
                  </a:txBody>
                  <a:tcPr marL="121920" marR="1219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ru-RU" sz="1800" b="1" dirty="0">
                          <a:latin typeface="Arial" pitchFamily="34" charset="0"/>
                          <a:cs typeface="Arial" pitchFamily="34" charset="0"/>
                        </a:rPr>
                        <a:t>16</a:t>
                      </a:r>
                      <a:r>
                        <a:rPr lang="ru-RU" sz="1800" b="1" baseline="0" dirty="0">
                          <a:latin typeface="Arial" pitchFamily="34" charset="0"/>
                          <a:cs typeface="Arial" pitchFamily="34" charset="0"/>
                        </a:rPr>
                        <a:t> 403</a:t>
                      </a:r>
                      <a:endParaRPr lang="ru-RU" sz="1800" b="1" dirty="0">
                        <a:latin typeface="Arial" pitchFamily="34" charset="0"/>
                        <a:cs typeface="Arial" pitchFamily="34" charset="0"/>
                      </a:endParaRPr>
                    </a:p>
                  </a:txBody>
                  <a:tcPr marL="121920" marR="1219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7075629"/>
                  </a:ext>
                </a:extLst>
              </a:tr>
            </a:tbl>
          </a:graphicData>
        </a:graphic>
      </p:graphicFrame>
      <p:sp>
        <p:nvSpPr>
          <p:cNvPr id="8" name="TextBox 7"/>
          <p:cNvSpPr txBox="1"/>
          <p:nvPr/>
        </p:nvSpPr>
        <p:spPr>
          <a:xfrm>
            <a:off x="4655840" y="6381329"/>
            <a:ext cx="7920203" cy="307777"/>
          </a:xfrm>
          <a:prstGeom prst="rect">
            <a:avLst/>
          </a:prstGeom>
          <a:noFill/>
        </p:spPr>
        <p:txBody>
          <a:bodyPr wrap="square" rtlCol="0">
            <a:spAutoFit/>
          </a:bodyPr>
          <a:lstStyle/>
          <a:p>
            <a:r>
              <a:rPr lang="ru-RU" sz="1400" dirty="0">
                <a:latin typeface="Arial" pitchFamily="34" charset="0"/>
                <a:cs typeface="Arial" pitchFamily="34" charset="0"/>
              </a:rPr>
              <a:t>*ПМ ТН – прожиточный минимум трудоспособного населения</a:t>
            </a:r>
            <a:endParaRPr lang="ru-RU" sz="1400" dirty="0"/>
          </a:p>
        </p:txBody>
      </p:sp>
      <p:sp>
        <p:nvSpPr>
          <p:cNvPr id="9" name="Заголовок 1"/>
          <p:cNvSpPr txBox="1">
            <a:spLocks/>
          </p:cNvSpPr>
          <p:nvPr/>
        </p:nvSpPr>
        <p:spPr>
          <a:xfrm>
            <a:off x="335360" y="188640"/>
            <a:ext cx="11617291"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Величины прожиточного минимума в соотношении с медианными доходами населения и по предложению Президента РФ, в рублях</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360" y="1196752"/>
            <a:ext cx="11521280" cy="4752528"/>
          </a:xfrm>
        </p:spPr>
        <p:txBody>
          <a:bodyPr>
            <a:normAutofit/>
          </a:bodyPr>
          <a:lstStyle/>
          <a:p>
            <a:pPr marL="0" indent="396000" algn="just">
              <a:lnSpc>
                <a:spcPct val="120000"/>
              </a:lnSpc>
              <a:spcBef>
                <a:spcPts val="600"/>
              </a:spcBef>
              <a:buNone/>
            </a:pPr>
            <a:endParaRPr lang="ru-RU" sz="2400" dirty="0">
              <a:latin typeface="Arial" pitchFamily="34" charset="0"/>
              <a:cs typeface="Arial" pitchFamily="34" charset="0"/>
            </a:endParaRPr>
          </a:p>
          <a:p>
            <a:pPr marL="0" indent="396000" algn="just">
              <a:spcBef>
                <a:spcPts val="0"/>
              </a:spcBef>
              <a:buNone/>
            </a:pPr>
            <a:endParaRPr lang="ru-RU" sz="24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41</a:t>
            </a:fld>
            <a:endParaRPr lang="ru-RU"/>
          </a:p>
        </p:txBody>
      </p:sp>
      <p:sp>
        <p:nvSpPr>
          <p:cNvPr id="5" name="Заголовок 1"/>
          <p:cNvSpPr txBox="1">
            <a:spLocks/>
          </p:cNvSpPr>
          <p:nvPr/>
        </p:nvSpPr>
        <p:spPr>
          <a:xfrm>
            <a:off x="431371" y="1886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2.2. Закон о МРОТ</a:t>
            </a:r>
          </a:p>
        </p:txBody>
      </p:sp>
      <p:sp>
        <p:nvSpPr>
          <p:cNvPr id="7" name="Прямоугольник 6"/>
          <p:cNvSpPr/>
          <p:nvPr/>
        </p:nvSpPr>
        <p:spPr>
          <a:xfrm>
            <a:off x="1151107" y="1060315"/>
            <a:ext cx="10473446" cy="4708981"/>
          </a:xfrm>
          <a:prstGeom prst="rect">
            <a:avLst/>
          </a:prstGeom>
        </p:spPr>
        <p:txBody>
          <a:bodyPr wrap="square">
            <a:spAutoFit/>
          </a:bodyPr>
          <a:lstStyle/>
          <a:p>
            <a:pPr indent="396000" algn="just">
              <a:spcBef>
                <a:spcPts val="600"/>
              </a:spcBef>
            </a:pPr>
            <a:r>
              <a:rPr lang="ru-RU" u="sng" dirty="0">
                <a:latin typeface="Arial" pitchFamily="34" charset="0"/>
                <a:cs typeface="Arial" pitchFamily="34" charset="0"/>
              </a:rPr>
              <a:t>С 2021 года</a:t>
            </a:r>
            <a:r>
              <a:rPr lang="ru-RU" dirty="0">
                <a:latin typeface="Arial" pitchFamily="34" charset="0"/>
                <a:cs typeface="Arial" pitchFamily="34" charset="0"/>
              </a:rPr>
              <a:t> МРОТ стал определяться в соотношении с медианной заработной платой. </a:t>
            </a:r>
            <a:r>
              <a:rPr lang="ru-RU" u="sng" dirty="0">
                <a:latin typeface="Arial" pitchFamily="34" charset="0"/>
                <a:cs typeface="Arial" pitchFamily="34" charset="0"/>
              </a:rPr>
              <a:t>Соотношение МРОТ и медианной заработной платы было установлено в размере 42 процента.</a:t>
            </a:r>
          </a:p>
          <a:p>
            <a:pPr indent="396000" algn="just">
              <a:spcBef>
                <a:spcPts val="600"/>
              </a:spcBef>
            </a:pPr>
            <a:endParaRPr lang="ru-RU" u="sng" dirty="0">
              <a:latin typeface="Arial" pitchFamily="34" charset="0"/>
              <a:cs typeface="Arial" pitchFamily="34" charset="0"/>
            </a:endParaRPr>
          </a:p>
          <a:p>
            <a:pPr indent="396000" algn="just">
              <a:spcBef>
                <a:spcPts val="600"/>
              </a:spcBef>
            </a:pPr>
            <a:r>
              <a:rPr lang="ru-RU" u="sng" dirty="0">
                <a:latin typeface="Arial" pitchFamily="34" charset="0"/>
                <a:cs typeface="Arial" pitchFamily="34" charset="0"/>
              </a:rPr>
              <a:t>Отсутствует «защитная норма», обеспечивающая не снижение покупательной способности МРОТ.</a:t>
            </a:r>
          </a:p>
          <a:p>
            <a:pPr indent="396000" algn="just">
              <a:spcBef>
                <a:spcPts val="600"/>
              </a:spcBef>
            </a:pPr>
            <a:endParaRPr lang="ru-RU" u="sng" dirty="0">
              <a:latin typeface="Arial" pitchFamily="34" charset="0"/>
              <a:cs typeface="Arial" pitchFamily="34" charset="0"/>
            </a:endParaRPr>
          </a:p>
          <a:p>
            <a:pPr indent="396000" algn="just">
              <a:spcBef>
                <a:spcPts val="600"/>
              </a:spcBef>
            </a:pPr>
            <a:r>
              <a:rPr lang="ru-RU" u="sng" dirty="0">
                <a:latin typeface="Arial" pitchFamily="34" charset="0"/>
                <a:cs typeface="Arial" pitchFamily="34" charset="0"/>
              </a:rPr>
              <a:t>ФНПР выступила с предложением о ежегодном увеличении соотношения МРОТ и медианной заработной платы </a:t>
            </a:r>
            <a:r>
              <a:rPr lang="ru-RU" dirty="0">
                <a:latin typeface="Arial" pitchFamily="34" charset="0"/>
                <a:cs typeface="Arial" pitchFamily="34" charset="0"/>
              </a:rPr>
              <a:t>не менее, чем на 1 п.п. Соотношение должно было составить не менее 50 процентов в 2030 году. Не было поддержано Правительством РФ и общероссийскими объединениями работодателей.</a:t>
            </a:r>
          </a:p>
          <a:p>
            <a:pPr indent="396000" algn="just">
              <a:spcBef>
                <a:spcPts val="600"/>
              </a:spcBef>
            </a:pPr>
            <a:r>
              <a:rPr lang="ru-RU" u="sng" dirty="0">
                <a:latin typeface="Arial" pitchFamily="34" charset="0"/>
                <a:cs typeface="Arial" pitchFamily="34" charset="0"/>
              </a:rPr>
              <a:t>По указанию Президента РФ </a:t>
            </a:r>
            <a:r>
              <a:rPr lang="ru-RU" dirty="0">
                <a:latin typeface="Arial" pitchFamily="34" charset="0"/>
                <a:cs typeface="Arial" pitchFamily="34" charset="0"/>
              </a:rPr>
              <a:t>с 1 января 2022 года, а затем и с 1 июня 2022 года </a:t>
            </a:r>
            <a:r>
              <a:rPr lang="ru-RU" u="sng" dirty="0">
                <a:latin typeface="Arial" pitchFamily="34" charset="0"/>
                <a:cs typeface="Arial" pitchFamily="34" charset="0"/>
              </a:rPr>
              <a:t>МРОТ был дополнительно увеличен</a:t>
            </a:r>
            <a:r>
              <a:rPr lang="ru-RU" dirty="0">
                <a:latin typeface="Arial" pitchFamily="34" charset="0"/>
                <a:cs typeface="Arial" pitchFamily="34" charset="0"/>
              </a:rPr>
              <a:t>. В результате его реальное содержание не снизилось, а  </a:t>
            </a:r>
            <a:r>
              <a:rPr lang="ru-RU" u="sng" dirty="0">
                <a:latin typeface="Arial" pitchFamily="34" charset="0"/>
                <a:cs typeface="Arial" pitchFamily="34" charset="0"/>
              </a:rPr>
              <a:t>соотношение МРОТ с медианной заработной платой стало составлять 47%</a:t>
            </a:r>
            <a:endParaRPr lang="ru-RU" dirty="0">
              <a:solidFill>
                <a:schemeClr val="accent2"/>
              </a:solidFill>
              <a:latin typeface="Arial" pitchFamily="34" charset="0"/>
              <a:cs typeface="Arial" pitchFamily="34" charset="0"/>
            </a:endParaRPr>
          </a:p>
          <a:p>
            <a:pPr indent="396000" algn="just">
              <a:spcBef>
                <a:spcPts val="600"/>
              </a:spcBef>
            </a:pPr>
            <a:r>
              <a:rPr lang="ru-RU" u="sng" dirty="0">
                <a:latin typeface="Arial" pitchFamily="34" charset="0"/>
                <a:cs typeface="Arial" pitchFamily="34" charset="0"/>
              </a:rPr>
              <a:t>Введенная Правительством РФ в 2021 году методика де-факто перестала действовать с 2022 года.</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360" y="1196752"/>
            <a:ext cx="11521280" cy="4752528"/>
          </a:xfrm>
        </p:spPr>
        <p:txBody>
          <a:bodyPr>
            <a:normAutofit fontScale="92500" lnSpcReduction="10000"/>
          </a:bodyPr>
          <a:lstStyle/>
          <a:p>
            <a:pPr marL="0" indent="396000" algn="just">
              <a:lnSpc>
                <a:spcPct val="120000"/>
              </a:lnSpc>
              <a:spcBef>
                <a:spcPts val="600"/>
              </a:spcBef>
              <a:buNone/>
            </a:pPr>
            <a:r>
              <a:rPr lang="ru-RU" sz="2400" dirty="0">
                <a:latin typeface="Arial" pitchFamily="34" charset="0"/>
                <a:cs typeface="Arial" pitchFamily="34" charset="0"/>
              </a:rPr>
              <a:t>1. МРОТ с 1 января 2023 года установлен в сумме 16 242 рубля в месяц.</a:t>
            </a:r>
            <a:endParaRPr lang="ru-RU" sz="2400" i="1" dirty="0">
              <a:latin typeface="Arial" pitchFamily="34" charset="0"/>
              <a:cs typeface="Arial" pitchFamily="34" charset="0"/>
            </a:endParaRPr>
          </a:p>
          <a:p>
            <a:pPr marL="0" indent="396000" algn="just">
              <a:lnSpc>
                <a:spcPct val="120000"/>
              </a:lnSpc>
              <a:spcBef>
                <a:spcPts val="0"/>
              </a:spcBef>
              <a:buNone/>
            </a:pPr>
            <a:r>
              <a:rPr lang="ru-RU" sz="2400" dirty="0">
                <a:latin typeface="Arial" pitchFamily="34" charset="0"/>
                <a:cs typeface="Arial" pitchFamily="34" charset="0"/>
              </a:rPr>
              <a:t>2. </a:t>
            </a:r>
            <a:r>
              <a:rPr lang="ru-RU" sz="2400" b="1" dirty="0">
                <a:latin typeface="Arial" pitchFamily="34" charset="0"/>
                <a:cs typeface="Arial" pitchFamily="34" charset="0"/>
              </a:rPr>
              <a:t>До 2025 года приостановлено действие положений Закона о МРОТ, в соответствии с которыми:</a:t>
            </a:r>
          </a:p>
          <a:p>
            <a:pPr marL="0" indent="396000" algn="just">
              <a:lnSpc>
                <a:spcPct val="120000"/>
              </a:lnSpc>
              <a:spcBef>
                <a:spcPts val="0"/>
              </a:spcBef>
              <a:buNone/>
            </a:pPr>
            <a:r>
              <a:rPr lang="ru-RU" sz="2400" b="1" dirty="0">
                <a:latin typeface="Arial" pitchFamily="34" charset="0"/>
                <a:cs typeface="Arial" pitchFamily="34" charset="0"/>
              </a:rPr>
              <a:t>-  МРОТ исчисляется исходя из величины медианной заработной платы;</a:t>
            </a:r>
          </a:p>
          <a:p>
            <a:pPr marL="0" indent="396000" algn="just">
              <a:lnSpc>
                <a:spcPct val="120000"/>
              </a:lnSpc>
              <a:spcBef>
                <a:spcPts val="0"/>
              </a:spcBef>
              <a:buNone/>
            </a:pPr>
            <a:r>
              <a:rPr lang="ru-RU" sz="2400" b="1" dirty="0">
                <a:latin typeface="Arial" pitchFamily="34" charset="0"/>
                <a:cs typeface="Arial" pitchFamily="34" charset="0"/>
              </a:rPr>
              <a:t>- соотношение МРОТ и медианной заработной платы устанавливается в размере 42 процента.</a:t>
            </a:r>
          </a:p>
          <a:p>
            <a:pPr marL="0" indent="396000" algn="just">
              <a:lnSpc>
                <a:spcPct val="120000"/>
              </a:lnSpc>
              <a:spcBef>
                <a:spcPts val="600"/>
              </a:spcBef>
              <a:buNone/>
            </a:pPr>
            <a:r>
              <a:rPr lang="ru-RU" sz="2400" dirty="0">
                <a:latin typeface="Arial" pitchFamily="34" charset="0"/>
                <a:cs typeface="Arial" pitchFamily="34" charset="0"/>
              </a:rPr>
              <a:t>3. МРОТ </a:t>
            </a:r>
            <a:r>
              <a:rPr lang="ru-RU" sz="2400" b="1" dirty="0">
                <a:latin typeface="Arial" pitchFamily="34" charset="0"/>
                <a:cs typeface="Arial" pitchFamily="34" charset="0"/>
              </a:rPr>
              <a:t>на 2023 и 2024 годы </a:t>
            </a:r>
            <a:r>
              <a:rPr lang="ru-RU" sz="2400" dirty="0">
                <a:latin typeface="Arial" pitchFamily="34" charset="0"/>
                <a:cs typeface="Arial" pitchFamily="34" charset="0"/>
              </a:rPr>
              <a:t>устанавливается </a:t>
            </a:r>
            <a:r>
              <a:rPr lang="ru-RU" sz="2400" b="1" dirty="0">
                <a:latin typeface="Arial" pitchFamily="34" charset="0"/>
                <a:cs typeface="Arial" pitchFamily="34" charset="0"/>
              </a:rPr>
              <a:t>ежегодно федеральным законом </a:t>
            </a:r>
            <a:r>
              <a:rPr lang="ru-RU" sz="2400" dirty="0">
                <a:latin typeface="Arial" pitchFamily="34" charset="0"/>
                <a:cs typeface="Arial" pitchFamily="34" charset="0"/>
              </a:rPr>
              <a:t>и исчисляется исходя из </a:t>
            </a:r>
            <a:r>
              <a:rPr lang="ru-RU" sz="2400" b="1" dirty="0">
                <a:latin typeface="Arial" pitchFamily="34" charset="0"/>
                <a:cs typeface="Arial" pitchFamily="34" charset="0"/>
              </a:rPr>
              <a:t>темпа роста МРОТ, превышающего на 3 (три) процентных пункта темп роста</a:t>
            </a:r>
            <a:r>
              <a:rPr lang="ru-RU" sz="2400" dirty="0">
                <a:latin typeface="Arial" pitchFamily="34" charset="0"/>
                <a:cs typeface="Arial" pitchFamily="34" charset="0"/>
              </a:rPr>
              <a:t> величины ПМ ТН в целом по РФ.</a:t>
            </a:r>
          </a:p>
          <a:p>
            <a:pPr marL="0" indent="396000" algn="just">
              <a:lnSpc>
                <a:spcPct val="120000"/>
              </a:lnSpc>
              <a:spcBef>
                <a:spcPts val="600"/>
              </a:spcBef>
              <a:buNone/>
            </a:pPr>
            <a:r>
              <a:rPr lang="ru-RU" sz="2400" dirty="0">
                <a:latin typeface="Arial" pitchFamily="34" charset="0"/>
                <a:cs typeface="Arial" pitchFamily="34" charset="0"/>
              </a:rPr>
              <a:t>4. </a:t>
            </a:r>
            <a:r>
              <a:rPr lang="ru-RU" sz="2400" b="1" dirty="0">
                <a:latin typeface="Arial" pitchFamily="34" charset="0"/>
                <a:cs typeface="Arial" pitchFamily="34" charset="0"/>
              </a:rPr>
              <a:t>С 2025 г. </a:t>
            </a:r>
            <a:r>
              <a:rPr lang="ru-RU" sz="2400" b="1" dirty="0">
                <a:solidFill>
                  <a:schemeClr val="tx2">
                    <a:lumMod val="75000"/>
                  </a:schemeClr>
                </a:solidFill>
                <a:latin typeface="Arial" pitchFamily="34" charset="0"/>
                <a:cs typeface="Arial" pitchFamily="34" charset="0"/>
              </a:rPr>
              <a:t>МРОТ </a:t>
            </a:r>
            <a:r>
              <a:rPr lang="ru-RU" sz="2400" dirty="0">
                <a:solidFill>
                  <a:schemeClr val="tx2">
                    <a:lumMod val="75000"/>
                  </a:schemeClr>
                </a:solidFill>
                <a:latin typeface="Arial" pitchFamily="34" charset="0"/>
                <a:cs typeface="Arial" pitchFamily="34" charset="0"/>
              </a:rPr>
              <a:t>будет </a:t>
            </a:r>
            <a:r>
              <a:rPr lang="ru-RU" sz="2400" b="1" dirty="0">
                <a:solidFill>
                  <a:schemeClr val="tx2">
                    <a:lumMod val="75000"/>
                  </a:schemeClr>
                </a:solidFill>
                <a:latin typeface="Arial" pitchFamily="34" charset="0"/>
                <a:cs typeface="Arial" pitchFamily="34" charset="0"/>
              </a:rPr>
              <a:t>ежегодно</a:t>
            </a:r>
            <a:r>
              <a:rPr lang="ru-RU" sz="2400" dirty="0">
                <a:solidFill>
                  <a:schemeClr val="tx2">
                    <a:lumMod val="75000"/>
                  </a:schemeClr>
                </a:solidFill>
                <a:latin typeface="Arial" pitchFamily="34" charset="0"/>
                <a:cs typeface="Arial" pitchFamily="34" charset="0"/>
              </a:rPr>
              <a:t> устанавливаться в соотношении </a:t>
            </a:r>
            <a:r>
              <a:rPr lang="ru-RU" sz="2400" b="1" dirty="0">
                <a:solidFill>
                  <a:schemeClr val="tx2">
                    <a:lumMod val="75000"/>
                  </a:schemeClr>
                </a:solidFill>
                <a:latin typeface="Arial" pitchFamily="34" charset="0"/>
                <a:cs typeface="Arial" pitchFamily="34" charset="0"/>
              </a:rPr>
              <a:t>не ниже 48% от медианной заработной платы.</a:t>
            </a:r>
          </a:p>
          <a:p>
            <a:pPr marL="0" indent="396000" algn="just">
              <a:lnSpc>
                <a:spcPct val="120000"/>
              </a:lnSpc>
              <a:spcBef>
                <a:spcPts val="600"/>
              </a:spcBef>
              <a:buNone/>
            </a:pPr>
            <a:r>
              <a:rPr lang="ru-RU" sz="2400" b="1" dirty="0">
                <a:solidFill>
                  <a:schemeClr val="tx2">
                    <a:lumMod val="75000"/>
                  </a:schemeClr>
                </a:solidFill>
                <a:latin typeface="Arial" pitchFamily="34" charset="0"/>
                <a:cs typeface="Arial" pitchFamily="34" charset="0"/>
              </a:rPr>
              <a:t>5. С 2024 г. МРОТ составит 19242 рубля.</a:t>
            </a:r>
            <a:endParaRPr lang="ru-RU" sz="2400" b="1" dirty="0">
              <a:latin typeface="Arial" pitchFamily="34" charset="0"/>
              <a:cs typeface="Arial" pitchFamily="34" charset="0"/>
            </a:endParaRPr>
          </a:p>
          <a:p>
            <a:pPr marL="0" indent="396000" algn="just">
              <a:spcBef>
                <a:spcPts val="0"/>
              </a:spcBef>
              <a:buNone/>
            </a:pPr>
            <a:endParaRPr lang="ru-RU" sz="24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42</a:t>
            </a:fld>
            <a:endParaRPr lang="ru-RU"/>
          </a:p>
        </p:txBody>
      </p:sp>
      <p:sp>
        <p:nvSpPr>
          <p:cNvPr id="5" name="Заголовок 1"/>
          <p:cNvSpPr txBox="1">
            <a:spLocks/>
          </p:cNvSpPr>
          <p:nvPr/>
        </p:nvSpPr>
        <p:spPr>
          <a:xfrm>
            <a:off x="431371" y="1886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2.2. Закон о МРОТ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25C68B6-61C2-468F-89AB-4B9F7531AA68}" type="slidenum">
              <a:rPr lang="ru-RU" smtClean="0"/>
              <a:pPr/>
              <a:t>43</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753795541"/>
              </p:ext>
            </p:extLst>
          </p:nvPr>
        </p:nvGraphicFramePr>
        <p:xfrm>
          <a:off x="527381" y="1196752"/>
          <a:ext cx="11233247" cy="4380159"/>
        </p:xfrm>
        <a:graphic>
          <a:graphicData uri="http://schemas.openxmlformats.org/drawingml/2006/table">
            <a:tbl>
              <a:tblPr firstRow="1" bandRow="1">
                <a:tableStyleId>{5C22544A-7EE6-4342-B048-85BDC9FD1C3A}</a:tableStyleId>
              </a:tblPr>
              <a:tblGrid>
                <a:gridCol w="2604269">
                  <a:extLst>
                    <a:ext uri="{9D8B030D-6E8A-4147-A177-3AD203B41FA5}">
                      <a16:colId xmlns:a16="http://schemas.microsoft.com/office/drawing/2014/main" val="20000"/>
                    </a:ext>
                  </a:extLst>
                </a:gridCol>
                <a:gridCol w="3012352">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gridCol w="2808313">
                  <a:extLst>
                    <a:ext uri="{9D8B030D-6E8A-4147-A177-3AD203B41FA5}">
                      <a16:colId xmlns:a16="http://schemas.microsoft.com/office/drawing/2014/main" val="20003"/>
                    </a:ext>
                  </a:extLst>
                </a:gridCol>
              </a:tblGrid>
              <a:tr h="1008112">
                <a:tc>
                  <a:txBody>
                    <a:bodyPr/>
                    <a:lstStyle/>
                    <a:p>
                      <a:endParaRPr lang="ru-RU" sz="1600" dirty="0">
                        <a:latin typeface="Arial" pitchFamily="34" charset="0"/>
                        <a:cs typeface="Arial" pitchFamily="34" charset="0"/>
                      </a:endParaRPr>
                    </a:p>
                  </a:txBody>
                  <a:tcPr marL="121920" marR="12192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9DCD"/>
                    </a:solidFill>
                  </a:tcPr>
                </a:tc>
                <a:tc>
                  <a:txBody>
                    <a:bodyPr/>
                    <a:lstStyle/>
                    <a:p>
                      <a:pPr algn="ctr"/>
                      <a:r>
                        <a:rPr lang="ru-RU" sz="1600" dirty="0">
                          <a:solidFill>
                            <a:srgbClr val="FFFF00"/>
                          </a:solidFill>
                          <a:latin typeface="Arial" pitchFamily="34" charset="0"/>
                          <a:cs typeface="Arial" pitchFamily="34" charset="0"/>
                        </a:rPr>
                        <a:t>МРОТ в соотношении с медианной зарплатой 42%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9DCD"/>
                    </a:solidFill>
                  </a:tcPr>
                </a:tc>
                <a:tc>
                  <a:txBody>
                    <a:bodyPr/>
                    <a:lstStyle/>
                    <a:p>
                      <a:pPr algn="ctr"/>
                      <a:r>
                        <a:rPr lang="ru-RU" sz="1600" dirty="0">
                          <a:solidFill>
                            <a:schemeClr val="tx1"/>
                          </a:solidFill>
                          <a:latin typeface="Arial" pitchFamily="34" charset="0"/>
                          <a:cs typeface="Arial" pitchFamily="34" charset="0"/>
                        </a:rPr>
                        <a:t>МРОТ по</a:t>
                      </a:r>
                      <a:r>
                        <a:rPr lang="ru-RU" sz="1600" baseline="0" dirty="0">
                          <a:solidFill>
                            <a:schemeClr val="tx1"/>
                          </a:solidFill>
                          <a:latin typeface="Arial" pitchFamily="34" charset="0"/>
                          <a:cs typeface="Arial" pitchFamily="34" charset="0"/>
                        </a:rPr>
                        <a:t> предложению Президента РФ</a:t>
                      </a:r>
                      <a:endParaRPr lang="ru-RU" sz="1600" dirty="0">
                        <a:solidFill>
                          <a:schemeClr val="tx1"/>
                        </a:solidFill>
                        <a:latin typeface="Arial" pitchFamily="34" charset="0"/>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9DCD"/>
                    </a:solidFill>
                  </a:tcPr>
                </a:tc>
                <a:tc>
                  <a:txBody>
                    <a:bodyPr/>
                    <a:lstStyle/>
                    <a:p>
                      <a:pPr algn="ctr"/>
                      <a:r>
                        <a:rPr lang="ru-RU" sz="1600" dirty="0">
                          <a:solidFill>
                            <a:schemeClr val="tx1"/>
                          </a:solidFill>
                          <a:latin typeface="Arial" pitchFamily="34" charset="0"/>
                          <a:cs typeface="Arial" pitchFamily="34" charset="0"/>
                        </a:rPr>
                        <a:t>Соотношение МРОТ по предложению Президента РФ с медианной зарплатой, %</a:t>
                      </a:r>
                    </a:p>
                  </a:txBody>
                  <a:tcPr marL="121920" marR="12192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9DCD"/>
                    </a:solidFill>
                  </a:tcPr>
                </a:tc>
                <a:extLst>
                  <a:ext uri="{0D108BD9-81ED-4DB2-BD59-A6C34878D82A}">
                    <a16:rowId xmlns:a16="http://schemas.microsoft.com/office/drawing/2014/main" val="10000"/>
                  </a:ext>
                </a:extLst>
              </a:tr>
              <a:tr h="576064">
                <a:tc>
                  <a:txBody>
                    <a:bodyPr/>
                    <a:lstStyle/>
                    <a:p>
                      <a:pPr algn="ctr"/>
                      <a:r>
                        <a:rPr lang="ru-RU" sz="1800" b="1" dirty="0">
                          <a:latin typeface="Arial" pitchFamily="34" charset="0"/>
                          <a:cs typeface="Arial" pitchFamily="34" charset="0"/>
                        </a:rPr>
                        <a:t>1 января 2021</a:t>
                      </a:r>
                    </a:p>
                  </a:txBody>
                  <a:tcPr marL="121920" marR="12192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1800" b="0" dirty="0">
                          <a:solidFill>
                            <a:schemeClr val="tx1"/>
                          </a:solidFill>
                          <a:latin typeface="Arial" pitchFamily="34" charset="0"/>
                          <a:cs typeface="Arial" pitchFamily="34" charset="0"/>
                        </a:rPr>
                        <a:t>12 792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800" dirty="0">
                          <a:solidFill>
                            <a:schemeClr val="tx1"/>
                          </a:solidFill>
                          <a:latin typeface="Arial" pitchFamily="34" charset="0"/>
                          <a:cs typeface="Arial" pitchFamily="34" charset="0"/>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800" dirty="0">
                          <a:solidFill>
                            <a:schemeClr val="tx1"/>
                          </a:solidFill>
                          <a:latin typeface="Arial" pitchFamily="34" charset="0"/>
                          <a:cs typeface="Arial" pitchFamily="34" charset="0"/>
                        </a:rPr>
                        <a:t>-</a:t>
                      </a:r>
                    </a:p>
                  </a:txBody>
                  <a:tcPr marL="121920" marR="12192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758036">
                <a:tc>
                  <a:txBody>
                    <a:bodyPr/>
                    <a:lstStyle/>
                    <a:p>
                      <a:pPr algn="ctr"/>
                      <a:r>
                        <a:rPr lang="ru-RU" sz="1800" b="1" dirty="0">
                          <a:latin typeface="Arial" pitchFamily="34" charset="0"/>
                          <a:cs typeface="Arial" pitchFamily="34" charset="0"/>
                        </a:rPr>
                        <a:t>1</a:t>
                      </a:r>
                      <a:r>
                        <a:rPr lang="ru-RU" sz="1800" b="1" baseline="0" dirty="0">
                          <a:latin typeface="Arial" pitchFamily="34" charset="0"/>
                          <a:cs typeface="Arial" pitchFamily="34" charset="0"/>
                        </a:rPr>
                        <a:t> января </a:t>
                      </a:r>
                      <a:r>
                        <a:rPr lang="ru-RU" sz="1800" b="1" dirty="0">
                          <a:latin typeface="Arial" pitchFamily="34" charset="0"/>
                          <a:cs typeface="Arial" pitchFamily="34" charset="0"/>
                        </a:rPr>
                        <a:t>2022</a:t>
                      </a:r>
                    </a:p>
                  </a:txBody>
                  <a:tcPr marL="121920" marR="12192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ru-RU" sz="1800" b="0" dirty="0">
                          <a:latin typeface="Arial" pitchFamily="34" charset="0"/>
                          <a:cs typeface="Arial" pitchFamily="34" charset="0"/>
                        </a:rPr>
                        <a:t>13 617</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800" b="1" dirty="0">
                          <a:latin typeface="Arial" pitchFamily="34" charset="0"/>
                          <a:cs typeface="Arial" pitchFamily="34" charset="0"/>
                        </a:rPr>
                        <a:t>13 890</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800" dirty="0">
                          <a:latin typeface="Arial" pitchFamily="34" charset="0"/>
                          <a:cs typeface="Arial" pitchFamily="34" charset="0"/>
                        </a:rPr>
                        <a:t>42,8</a:t>
                      </a:r>
                    </a:p>
                  </a:txBody>
                  <a:tcPr marL="121920" marR="12192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3187">
                <a:tc>
                  <a:txBody>
                    <a:bodyPr/>
                    <a:lstStyle/>
                    <a:p>
                      <a:pPr algn="ctr"/>
                      <a:r>
                        <a:rPr lang="ru-RU" sz="1800" b="1" dirty="0">
                          <a:latin typeface="Arial" pitchFamily="34" charset="0"/>
                          <a:cs typeface="Arial" pitchFamily="34" charset="0"/>
                        </a:rPr>
                        <a:t>1 июня 2022</a:t>
                      </a:r>
                    </a:p>
                  </a:txBody>
                  <a:tcPr marL="121920" marR="12192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a:latin typeface="Arial" pitchFamily="34" charset="0"/>
                          <a:cs typeface="Arial" pitchFamily="34" charset="0"/>
                        </a:rPr>
                        <a:t>15 279</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800" dirty="0">
                          <a:latin typeface="Arial" pitchFamily="34" charset="0"/>
                          <a:cs typeface="Arial" pitchFamily="34" charset="0"/>
                        </a:rPr>
                        <a:t>47,1</a:t>
                      </a:r>
                    </a:p>
                  </a:txBody>
                  <a:tcPr marL="121920" marR="12192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8036">
                <a:tc>
                  <a:txBody>
                    <a:bodyPr/>
                    <a:lstStyle/>
                    <a:p>
                      <a:pPr algn="ctr"/>
                      <a:r>
                        <a:rPr lang="ru-RU" sz="1800" b="1" dirty="0">
                          <a:latin typeface="Arial" pitchFamily="34" charset="0"/>
                          <a:cs typeface="Arial" pitchFamily="34" charset="0"/>
                        </a:rPr>
                        <a:t>1 января 2023</a:t>
                      </a:r>
                    </a:p>
                  </a:txBody>
                  <a:tcPr marL="121920" marR="12192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itchFamily="34" charset="0"/>
                          <a:cs typeface="Arial" pitchFamily="34" charset="0"/>
                        </a:rPr>
                        <a:t>14 855</a:t>
                      </a:r>
                      <a:endParaRPr lang="ru-RU" sz="1800" b="0" dirty="0">
                        <a:latin typeface="Arial" pitchFamily="34" charset="0"/>
                        <a:cs typeface="Arial"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ru-RU" sz="1800" b="1" dirty="0">
                          <a:latin typeface="Arial" pitchFamily="34" charset="0"/>
                          <a:cs typeface="Arial" pitchFamily="34" charset="0"/>
                        </a:rPr>
                        <a:t>16 242 </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800" dirty="0">
                          <a:latin typeface="Arial" pitchFamily="34" charset="0"/>
                          <a:cs typeface="Arial" pitchFamily="34" charset="0"/>
                        </a:rPr>
                        <a:t>46,0</a:t>
                      </a:r>
                    </a:p>
                  </a:txBody>
                  <a:tcPr marL="121920" marR="12192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595672"/>
                  </a:ext>
                </a:extLst>
              </a:tr>
              <a:tr h="758036">
                <a:tc>
                  <a:txBody>
                    <a:bodyPr/>
                    <a:lstStyle/>
                    <a:p>
                      <a:pPr algn="ctr"/>
                      <a:r>
                        <a:rPr lang="ru-RU" sz="1800" b="1" dirty="0">
                          <a:latin typeface="Arial" pitchFamily="34" charset="0"/>
                          <a:cs typeface="Arial" pitchFamily="34" charset="0"/>
                        </a:rPr>
                        <a:t>1 января 2024</a:t>
                      </a:r>
                    </a:p>
                  </a:txBody>
                  <a:tcPr marL="121920" marR="12192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b="0" dirty="0">
                          <a:latin typeface="Arial" pitchFamily="34" charset="0"/>
                          <a:cs typeface="Arial" pitchFamily="34" charset="0"/>
                        </a:rPr>
                        <a: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r>
                        <a:rPr lang="ru-RU" sz="1800" b="1" dirty="0">
                          <a:latin typeface="Arial" pitchFamily="34" charset="0"/>
                          <a:cs typeface="Arial" pitchFamily="34" charset="0"/>
                        </a:rPr>
                        <a:t>19 242</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ru-RU" sz="1800" dirty="0">
                          <a:latin typeface="Arial" pitchFamily="34" charset="0"/>
                          <a:cs typeface="Arial" pitchFamily="34" charset="0"/>
                        </a:rPr>
                        <a:t>-</a:t>
                      </a:r>
                    </a:p>
                  </a:txBody>
                  <a:tcPr marL="121920" marR="12192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75629"/>
                  </a:ext>
                </a:extLst>
              </a:tr>
            </a:tbl>
          </a:graphicData>
        </a:graphic>
      </p:graphicFrame>
      <p:sp>
        <p:nvSpPr>
          <p:cNvPr id="8" name="Заголовок 1"/>
          <p:cNvSpPr txBox="1">
            <a:spLocks/>
          </p:cNvSpPr>
          <p:nvPr/>
        </p:nvSpPr>
        <p:spPr>
          <a:xfrm>
            <a:off x="431371" y="1886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МРОТ в соотношении с медианной заработной платой и по предложению Президента РФ, в рублях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985590296"/>
              </p:ext>
            </p:extLst>
          </p:nvPr>
        </p:nvGraphicFramePr>
        <p:xfrm>
          <a:off x="198410" y="1052736"/>
          <a:ext cx="11993591" cy="58052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700741" y="6021288"/>
            <a:ext cx="8116784" cy="707886"/>
          </a:xfrm>
          <a:prstGeom prst="rect">
            <a:avLst/>
          </a:prstGeom>
          <a:noFill/>
        </p:spPr>
        <p:txBody>
          <a:bodyPr wrap="square" rtlCol="0">
            <a:spAutoFit/>
          </a:bodyPr>
          <a:lstStyle/>
          <a:p>
            <a:r>
              <a:rPr lang="ru-RU" sz="2000" dirty="0"/>
              <a:t>*с 2018 до 2021 года МРОТ сравнивался с ПМ ТН за 2 квартал предыдущего года. С 2024 года это соотношение составит 17,3 %.</a:t>
            </a:r>
          </a:p>
        </p:txBody>
      </p:sp>
      <p:sp>
        <p:nvSpPr>
          <p:cNvPr id="6" name="Заголовок 1"/>
          <p:cNvSpPr txBox="1">
            <a:spLocks/>
          </p:cNvSpPr>
          <p:nvPr/>
        </p:nvSpPr>
        <p:spPr>
          <a:xfrm>
            <a:off x="431371" y="1886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a:t>
            </a:r>
            <a:r>
              <a:rPr lang="ru-RU" sz="2000" b="1" dirty="0"/>
              <a:t>Динамика роста </a:t>
            </a:r>
            <a:r>
              <a:rPr lang="ru-RU" sz="2000" b="1" u="sng" dirty="0">
                <a:solidFill>
                  <a:srgbClr val="FF0000"/>
                </a:solidFill>
              </a:rPr>
              <a:t>МРОТ</a:t>
            </a:r>
            <a:r>
              <a:rPr lang="ru-RU" sz="2000" b="1" dirty="0"/>
              <a:t> и его соотношение с </a:t>
            </a:r>
            <a:r>
              <a:rPr lang="ru-RU" sz="2000" b="1" u="sng" dirty="0">
                <a:solidFill>
                  <a:srgbClr val="0070C0"/>
                </a:solidFill>
              </a:rPr>
              <a:t>прожиточным минимумом трудоспособного населения</a:t>
            </a:r>
            <a:r>
              <a:rPr lang="ru-RU" sz="2000" b="1" dirty="0"/>
              <a:t>*, в рублях</a:t>
            </a:r>
            <a:endParaRPr lang="ru-RU" sz="2000" b="1"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2144"/>
            <a:ext cx="12192000" cy="836762"/>
          </a:xfrm>
        </p:spPr>
        <p:txBody>
          <a:bodyPr anchor="ctr">
            <a:noAutofit/>
          </a:bodyPr>
          <a:lstStyle/>
          <a:p>
            <a:pPr algn="ctr"/>
            <a:r>
              <a:rPr lang="ru-RU" sz="3600" dirty="0">
                <a:solidFill>
                  <a:schemeClr val="tx1"/>
                </a:solidFill>
              </a:rPr>
              <a:t>Генеральное соглашение на 2021-2023 годы</a:t>
            </a:r>
          </a:p>
        </p:txBody>
      </p:sp>
      <p:sp>
        <p:nvSpPr>
          <p:cNvPr id="3" name="Содержимое 2"/>
          <p:cNvSpPr>
            <a:spLocks noGrp="1"/>
          </p:cNvSpPr>
          <p:nvPr>
            <p:ph idx="1"/>
          </p:nvPr>
        </p:nvSpPr>
        <p:spPr>
          <a:xfrm>
            <a:off x="543463" y="1207698"/>
            <a:ext cx="11521761" cy="5650302"/>
          </a:xfrm>
        </p:spPr>
        <p:txBody>
          <a:bodyPr>
            <a:normAutofit/>
          </a:bodyPr>
          <a:lstStyle/>
          <a:p>
            <a:pPr marL="0" indent="7938" algn="just">
              <a:spcBef>
                <a:spcPts val="0"/>
              </a:spcBef>
              <a:buNone/>
            </a:pPr>
            <a:r>
              <a:rPr lang="ru-RU" sz="3200" dirty="0">
                <a:solidFill>
                  <a:schemeClr val="tx1"/>
                </a:solidFill>
                <a:latin typeface="+mj-lt"/>
              </a:rPr>
              <a:t>Стороны обязались обеспечить реализацию государственных гарантий по заработной плате, направленных на обеспечение достойного уровня жизни работников и их семей, в том числе</a:t>
            </a:r>
            <a:r>
              <a:rPr lang="en-US" sz="3200" dirty="0">
                <a:solidFill>
                  <a:schemeClr val="tx1"/>
                </a:solidFill>
                <a:latin typeface="+mj-lt"/>
              </a:rPr>
              <a:t> </a:t>
            </a:r>
            <a:r>
              <a:rPr lang="ru-RU" sz="3200" dirty="0">
                <a:solidFill>
                  <a:schemeClr val="tx1"/>
                </a:solidFill>
                <a:latin typeface="+mj-lt"/>
              </a:rPr>
              <a:t>на </a:t>
            </a:r>
            <a:r>
              <a:rPr lang="ru-RU" sz="3200" b="1" dirty="0">
                <a:solidFill>
                  <a:schemeClr val="tx1"/>
                </a:solidFill>
                <a:latin typeface="+mj-lt"/>
              </a:rPr>
              <a:t>планомерное повышение МРОТ темпами выше уровня инфляции и установление МРОТ выше прожиточного минимума трудоспособного населения с целью обеспечения возможности для граждан реализовывать свои потребности в более полном объеме</a:t>
            </a:r>
            <a:r>
              <a:rPr lang="ru-RU" sz="3200" dirty="0">
                <a:solidFill>
                  <a:schemeClr val="tx1"/>
                </a:solidFill>
                <a:latin typeface="+mj-lt"/>
              </a:rPr>
              <a: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360" y="1052736"/>
            <a:ext cx="11521280" cy="5805264"/>
          </a:xfrm>
        </p:spPr>
        <p:txBody>
          <a:bodyPr>
            <a:noAutofit/>
          </a:bodyPr>
          <a:lstStyle/>
          <a:p>
            <a:pPr marL="0" indent="396000" algn="just">
              <a:spcBef>
                <a:spcPts val="600"/>
              </a:spcBef>
              <a:buNone/>
            </a:pPr>
            <a:r>
              <a:rPr lang="ru-RU" sz="2800" dirty="0">
                <a:latin typeface="Arial" pitchFamily="34" charset="0"/>
                <a:cs typeface="Arial" pitchFamily="34" charset="0"/>
              </a:rPr>
              <a:t>Законопроект был рассмотрен в рамках РТК.</a:t>
            </a:r>
          </a:p>
          <a:p>
            <a:pPr marL="0" indent="396000" algn="just">
              <a:spcBef>
                <a:spcPts val="600"/>
              </a:spcBef>
              <a:buNone/>
            </a:pPr>
            <a:r>
              <a:rPr lang="ru-RU" sz="2800" dirty="0">
                <a:latin typeface="Arial" pitchFamily="34" charset="0"/>
                <a:cs typeface="Arial" pitchFamily="34" charset="0"/>
              </a:rPr>
              <a:t>Профсоюзная сторона РТК в основном поддержала проект федерального закона, но отметила, что:</a:t>
            </a:r>
          </a:p>
          <a:p>
            <a:pPr marL="0" indent="396000" algn="just">
              <a:spcBef>
                <a:spcPts val="0"/>
              </a:spcBef>
              <a:buNone/>
            </a:pPr>
            <a:r>
              <a:rPr lang="ru-RU" sz="2800" b="1" dirty="0">
                <a:latin typeface="Arial" pitchFamily="34" charset="0"/>
                <a:cs typeface="Arial" pitchFamily="34" charset="0"/>
              </a:rPr>
              <a:t>- законодательно не определены критерии установления величины МРОТ;</a:t>
            </a:r>
          </a:p>
          <a:p>
            <a:pPr marL="0" indent="396000" algn="just">
              <a:spcBef>
                <a:spcPts val="0"/>
              </a:spcBef>
              <a:buNone/>
            </a:pPr>
            <a:r>
              <a:rPr lang="ru-RU" sz="2800" b="1" dirty="0">
                <a:latin typeface="Arial" pitchFamily="34" charset="0"/>
                <a:cs typeface="Arial" pitchFamily="34" charset="0"/>
              </a:rPr>
              <a:t>- величина МРОТ, может не обеспечить сохранения покупательной способности заработной платы работников из-за высокой инфляции;</a:t>
            </a:r>
            <a:endParaRPr lang="ru-RU" sz="2800" dirty="0">
              <a:latin typeface="Arial" pitchFamily="34" charset="0"/>
              <a:cs typeface="Arial" pitchFamily="34" charset="0"/>
            </a:endParaRPr>
          </a:p>
          <a:p>
            <a:pPr marL="0" indent="396000" algn="just">
              <a:spcBef>
                <a:spcPts val="600"/>
              </a:spcBef>
              <a:buNone/>
            </a:pPr>
            <a:r>
              <a:rPr lang="ru-RU" sz="2800" dirty="0">
                <a:latin typeface="Arial" pitchFamily="34" charset="0"/>
                <a:cs typeface="Arial" pitchFamily="34" charset="0"/>
              </a:rPr>
              <a:t>Профсоюзная сторона РТК считает необходимым не приостановить, а </a:t>
            </a:r>
            <a:r>
              <a:rPr lang="ru-RU" sz="2800" b="1" dirty="0">
                <a:latin typeface="Arial" pitchFamily="34" charset="0"/>
                <a:cs typeface="Arial" pitchFamily="34" charset="0"/>
              </a:rPr>
              <a:t>изменить методику.</a:t>
            </a:r>
            <a:endParaRPr lang="ru-RU" sz="1600" b="1"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46</a:t>
            </a:fld>
            <a:endParaRPr lang="ru-RU"/>
          </a:p>
        </p:txBody>
      </p:sp>
      <p:sp>
        <p:nvSpPr>
          <p:cNvPr id="6" name="Заголовок 1"/>
          <p:cNvSpPr txBox="1">
            <a:spLocks/>
          </p:cNvSpPr>
          <p:nvPr/>
        </p:nvSpPr>
        <p:spPr>
          <a:xfrm>
            <a:off x="431371" y="1886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2.2. Закон о МРОТ</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5360" y="1052736"/>
            <a:ext cx="11521280" cy="5805264"/>
          </a:xfrm>
        </p:spPr>
        <p:txBody>
          <a:bodyPr>
            <a:noAutofit/>
          </a:bodyPr>
          <a:lstStyle/>
          <a:p>
            <a:pPr marL="0" indent="396000" algn="just">
              <a:spcBef>
                <a:spcPts val="600"/>
              </a:spcBef>
              <a:buNone/>
            </a:pPr>
            <a:r>
              <a:rPr lang="ru-RU" sz="2400" dirty="0">
                <a:latin typeface="Arial" pitchFamily="34" charset="0"/>
                <a:cs typeface="Arial" pitchFamily="34" charset="0"/>
              </a:rPr>
              <a:t>Президент РФ поставил перед Правительством РФ задачу подготовить предложения по ускоренному росту МРОТ, с тем, чтобы он существенно превышал величину прожиточного минимума (ПМ). </a:t>
            </a:r>
          </a:p>
          <a:p>
            <a:pPr marL="0" indent="396000" algn="just">
              <a:spcBef>
                <a:spcPts val="600"/>
              </a:spcBef>
              <a:buNone/>
            </a:pPr>
            <a:r>
              <a:rPr lang="ru-RU" sz="2400" b="1" dirty="0">
                <a:latin typeface="Arial" pitchFamily="34" charset="0"/>
                <a:cs typeface="Arial" pitchFamily="34" charset="0"/>
              </a:rPr>
              <a:t>Минтруд России установил целевой ориентир ‒ разница между МРОТ и ПМ более 30 процентов.</a:t>
            </a:r>
          </a:p>
          <a:p>
            <a:pPr marL="0" indent="396000" algn="just">
              <a:spcBef>
                <a:spcPts val="600"/>
              </a:spcBef>
              <a:buNone/>
            </a:pPr>
            <a:r>
              <a:rPr lang="ru-RU" sz="2400" dirty="0">
                <a:latin typeface="Arial" pitchFamily="34" charset="0"/>
                <a:cs typeface="Arial" pitchFamily="34" charset="0"/>
              </a:rPr>
              <a:t>В 2023 году разница между МРОТ и ПМ составляет всего 3,7%.</a:t>
            </a:r>
          </a:p>
          <a:p>
            <a:pPr marL="0" indent="396000" algn="just">
              <a:spcBef>
                <a:spcPts val="600"/>
              </a:spcBef>
              <a:buNone/>
            </a:pPr>
            <a:r>
              <a:rPr lang="ru-RU" sz="2400" dirty="0">
                <a:latin typeface="Arial" pitchFamily="34" charset="0"/>
                <a:cs typeface="Arial" pitchFamily="34" charset="0"/>
              </a:rPr>
              <a:t>По предложению Президента РФ МРОТ в 2024 году вырастет </a:t>
            </a:r>
            <a:br>
              <a:rPr lang="ru-RU" sz="2400" dirty="0">
                <a:latin typeface="Arial" pitchFamily="34" charset="0"/>
                <a:cs typeface="Arial" pitchFamily="34" charset="0"/>
              </a:rPr>
            </a:br>
            <a:r>
              <a:rPr lang="ru-RU" sz="2400" dirty="0">
                <a:latin typeface="Arial" pitchFamily="34" charset="0"/>
                <a:cs typeface="Arial" pitchFamily="34" charset="0"/>
              </a:rPr>
              <a:t>на 18,5 процентов и составит 19 242 рубля (ПМ ТН составит 16 403 рубля). </a:t>
            </a:r>
          </a:p>
          <a:p>
            <a:pPr marL="0" indent="396000" algn="just">
              <a:spcBef>
                <a:spcPts val="600"/>
              </a:spcBef>
              <a:buNone/>
            </a:pPr>
            <a:r>
              <a:rPr lang="ru-RU" sz="2400" b="1" dirty="0">
                <a:latin typeface="Arial" pitchFamily="34" charset="0"/>
                <a:cs typeface="Arial" pitchFamily="34" charset="0"/>
              </a:rPr>
              <a:t>Разница между МРОТ и ПМ в 2024 году увеличится до 17,3%.</a:t>
            </a:r>
          </a:p>
          <a:p>
            <a:pPr marL="0" indent="396000" algn="just">
              <a:spcBef>
                <a:spcPts val="600"/>
              </a:spcBef>
              <a:buNone/>
            </a:pPr>
            <a:endParaRPr lang="ru-RU" sz="2400" dirty="0">
              <a:latin typeface="Arial" pitchFamily="34" charset="0"/>
              <a:cs typeface="Arial" pitchFamily="34" charset="0"/>
            </a:endParaRPr>
          </a:p>
          <a:p>
            <a:pPr marL="0" indent="396000" algn="just">
              <a:spcBef>
                <a:spcPts val="0"/>
              </a:spcBef>
              <a:buNone/>
            </a:pPr>
            <a:endParaRPr lang="ru-RU" sz="14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47</a:t>
            </a:fld>
            <a:endParaRPr lang="ru-RU"/>
          </a:p>
        </p:txBody>
      </p:sp>
      <p:sp>
        <p:nvSpPr>
          <p:cNvPr id="6" name="Заголовок 1"/>
          <p:cNvSpPr txBox="1">
            <a:spLocks/>
          </p:cNvSpPr>
          <p:nvPr/>
        </p:nvSpPr>
        <p:spPr>
          <a:xfrm>
            <a:off x="431371" y="1886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Autofit/>
            <a:scene3d>
              <a:camera prst="orthographicFront"/>
              <a:lightRig rig="soft" dir="t"/>
            </a:scene3d>
            <a:sp3d prstMaterial="softEdge">
              <a:bevelT w="25400" h="25400"/>
            </a:sp3d>
          </a:bodyPr>
          <a:lstStyle/>
          <a:p>
            <a:pPr algn="ctr"/>
            <a:r>
              <a:rPr lang="ru-RU" sz="2000" b="1" dirty="0">
                <a:latin typeface="Arial" pitchFamily="34" charset="0"/>
                <a:cs typeface="Arial" pitchFamily="34" charset="0"/>
              </a:rPr>
              <a:t>  Поручение Президента РФ по увеличению «отрыва» МРОТ от прожиточного минимума</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11153954" cy="905774"/>
          </a:xfrm>
        </p:spPr>
        <p:txBody>
          <a:bodyPr>
            <a:noAutofit/>
          </a:bodyPr>
          <a:lstStyle/>
          <a:p>
            <a:pPr algn="ctr"/>
            <a:r>
              <a:rPr lang="ru-RU" sz="2800" b="1"/>
              <a:t>Величины прожиточного </a:t>
            </a:r>
            <a:r>
              <a:rPr lang="ru-RU" sz="2800" b="1" dirty="0"/>
              <a:t>минимума трудоспособного населения по </a:t>
            </a:r>
            <a:r>
              <a:rPr lang="ru-RU" sz="2800" b="1"/>
              <a:t>различным методикам и МПБ, </a:t>
            </a:r>
            <a:r>
              <a:rPr lang="ru-RU" sz="2800" b="1" dirty="0"/>
              <a:t>в рублях</a:t>
            </a:r>
          </a:p>
        </p:txBody>
      </p:sp>
      <p:graphicFrame>
        <p:nvGraphicFramePr>
          <p:cNvPr id="5" name="Диаграмма 4"/>
          <p:cNvGraphicFramePr/>
          <p:nvPr>
            <p:extLst>
              <p:ext uri="{D42A27DB-BD31-4B8C-83A1-F6EECF244321}">
                <p14:modId xmlns:p14="http://schemas.microsoft.com/office/powerpoint/2010/main" val="2818361394"/>
              </p:ext>
            </p:extLst>
          </p:nvPr>
        </p:nvGraphicFramePr>
        <p:xfrm>
          <a:off x="409575" y="897147"/>
          <a:ext cx="11571968" cy="596085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0505BD-FAB2-2D48-F049-BB369A883F1F}"/>
              </a:ext>
            </a:extLst>
          </p:cNvPr>
          <p:cNvSpPr>
            <a:spLocks noGrp="1"/>
          </p:cNvSpPr>
          <p:nvPr>
            <p:ph type="title"/>
          </p:nvPr>
        </p:nvSpPr>
        <p:spPr>
          <a:xfrm>
            <a:off x="527177" y="0"/>
            <a:ext cx="11187494" cy="1442463"/>
          </a:xfrm>
        </p:spPr>
        <p:txBody>
          <a:bodyPr>
            <a:normAutofit/>
          </a:bodyPr>
          <a:lstStyle/>
          <a:p>
            <a:pPr algn="ctr"/>
            <a:r>
              <a:rPr lang="ru-RU" sz="3200" dirty="0">
                <a:solidFill>
                  <a:schemeClr val="tx1"/>
                </a:solidFill>
              </a:rPr>
              <a:t>29 марта 2023 года на совещании с членами правительства Президент России заявил:</a:t>
            </a:r>
          </a:p>
        </p:txBody>
      </p:sp>
      <p:sp>
        <p:nvSpPr>
          <p:cNvPr id="4" name="Номер слайда 3">
            <a:extLst>
              <a:ext uri="{FF2B5EF4-FFF2-40B4-BE49-F238E27FC236}">
                <a16:creationId xmlns:a16="http://schemas.microsoft.com/office/drawing/2014/main" id="{DA426FE3-42AC-FBF0-099A-ABF13061670A}"/>
              </a:ext>
            </a:extLst>
          </p:cNvPr>
          <p:cNvSpPr>
            <a:spLocks noGrp="1"/>
          </p:cNvSpPr>
          <p:nvPr>
            <p:ph type="sldNum" sz="quarter" idx="12"/>
          </p:nvPr>
        </p:nvSpPr>
        <p:spPr/>
        <p:txBody>
          <a:bodyPr/>
          <a:lstStyle/>
          <a:p>
            <a:fld id="{BE15108C-154A-4A5A-9C05-91A49A422BA7}" type="slidenum">
              <a:rPr lang="en-US" smtClean="0"/>
              <a:pPr/>
              <a:t>49</a:t>
            </a:fld>
            <a:endParaRPr lang="en-US"/>
          </a:p>
        </p:txBody>
      </p:sp>
      <p:sp>
        <p:nvSpPr>
          <p:cNvPr id="5" name="TextBox 4"/>
          <p:cNvSpPr txBox="1"/>
          <p:nvPr/>
        </p:nvSpPr>
        <p:spPr>
          <a:xfrm>
            <a:off x="457200" y="1857984"/>
            <a:ext cx="11421374" cy="3323987"/>
          </a:xfrm>
          <a:prstGeom prst="rect">
            <a:avLst/>
          </a:prstGeom>
          <a:noFill/>
        </p:spPr>
        <p:txBody>
          <a:bodyPr wrap="square" rtlCol="0">
            <a:spAutoFit/>
          </a:bodyPr>
          <a:lstStyle/>
          <a:p>
            <a:pPr algn="ctr"/>
            <a:r>
              <a:rPr lang="ru-RU" sz="3200" dirty="0"/>
              <a:t>Президент</a:t>
            </a:r>
            <a:r>
              <a:rPr lang="en-US" sz="3200" dirty="0"/>
              <a:t> </a:t>
            </a:r>
            <a:r>
              <a:rPr lang="ru-RU" sz="3200" dirty="0"/>
              <a:t>России поручил</a:t>
            </a:r>
            <a:r>
              <a:rPr lang="ru-RU" sz="3200" i="1" dirty="0"/>
              <a:t> </a:t>
            </a:r>
            <a:r>
              <a:rPr lang="ru-RU" sz="3200" dirty="0"/>
              <a:t>Правительству РФ совместно с регионами и Банком при реализации мер по достижению национальных России целей развития РФ на период до 2030 года уделить особое внимание</a:t>
            </a:r>
            <a:r>
              <a:rPr lang="ru-RU" sz="3200" i="1" dirty="0"/>
              <a:t> </a:t>
            </a:r>
            <a:r>
              <a:rPr lang="ru-RU" sz="3200" b="1" i="1" dirty="0"/>
              <a:t>повышению благосостояния граждан Российской Федерации и росту реальной заработной платы.</a:t>
            </a:r>
            <a:endParaRPr lang="ru-RU" sz="3200" dirty="0"/>
          </a:p>
          <a:p>
            <a:endParaRPr lang="ru-RU" dirty="0"/>
          </a:p>
        </p:txBody>
      </p:sp>
    </p:spTree>
    <p:extLst>
      <p:ext uri="{BB962C8B-B14F-4D97-AF65-F5344CB8AC3E}">
        <p14:creationId xmlns:p14="http://schemas.microsoft.com/office/powerpoint/2010/main" val="38728699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2639616" y="1412776"/>
            <a:ext cx="9121013" cy="4032448"/>
          </a:xfrm>
        </p:spPr>
        <p:txBody>
          <a:bodyPr anchor="t">
            <a:noAutofit/>
          </a:bodyPr>
          <a:lstStyle/>
          <a:p>
            <a:pPr indent="541338" algn="just">
              <a:buClrTx/>
            </a:pPr>
            <a:r>
              <a:rPr lang="ru-RU" sz="2000" b="1" u="sng" dirty="0"/>
              <a:t>Проблема:</a:t>
            </a:r>
            <a:r>
              <a:rPr lang="ru-RU" sz="2000" b="1" dirty="0"/>
              <a:t> </a:t>
            </a:r>
            <a:r>
              <a:rPr lang="ru-RU" sz="2000" dirty="0"/>
              <a:t>пассивное участие ФОИВ и полномочных представителей Президента России в федеральных округах в реализации принципов социального партнерства в сфере регулирования трудовых отношений.</a:t>
            </a:r>
          </a:p>
          <a:p>
            <a:pPr indent="541338" algn="just">
              <a:buClrTx/>
            </a:pPr>
            <a:endParaRPr lang="ru-RU" sz="2000" dirty="0"/>
          </a:p>
          <a:p>
            <a:pPr indent="541338" algn="just">
              <a:buClrTx/>
            </a:pPr>
            <a:r>
              <a:rPr lang="ru-RU" sz="2000" b="1" u="sng" dirty="0"/>
              <a:t>Решение:</a:t>
            </a:r>
            <a:r>
              <a:rPr lang="ru-RU" sz="2000" b="1" dirty="0"/>
              <a:t> </a:t>
            </a:r>
            <a:r>
              <a:rPr lang="ru-RU" sz="2000" dirty="0"/>
              <a:t>дополнить положения о ФОИВ и полномочных представителей Президента России в федеральных округах в части установления полномочий по реализации принципов социального партнерства в сфере регулирования трудовых и иных непосредственно связанных с ними отношений.</a:t>
            </a:r>
          </a:p>
          <a:p>
            <a:pPr indent="541338" algn="just">
              <a:buClrTx/>
            </a:pPr>
            <a:endParaRPr lang="ru-RU" sz="1800" b="1" u="sng" dirty="0"/>
          </a:p>
          <a:p>
            <a:pPr indent="355600" algn="just">
              <a:buClrTx/>
            </a:pPr>
            <a:endParaRPr lang="ru-RU" sz="2000" dirty="0"/>
          </a:p>
          <a:p>
            <a:pPr indent="355600" algn="just">
              <a:buClrTx/>
              <a:buFont typeface="+mj-lt"/>
              <a:buAutoNum type="arabicPeriod"/>
            </a:pPr>
            <a:endParaRPr lang="ru-RU" sz="2000" dirty="0"/>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5</a:t>
            </a:fld>
            <a:endParaRPr lang="ru-RU"/>
          </a:p>
        </p:txBody>
      </p:sp>
      <p:sp>
        <p:nvSpPr>
          <p:cNvPr id="4" name="Прямоугольник 3">
            <a:extLst>
              <a:ext uri="{FF2B5EF4-FFF2-40B4-BE49-F238E27FC236}">
                <a16:creationId xmlns:a16="http://schemas.microsoft.com/office/drawing/2014/main" id="{0D663966-00E8-D844-BBFA-5B65E5BF5A7D}"/>
              </a:ext>
            </a:extLst>
          </p:cNvPr>
          <p:cNvSpPr/>
          <p:nvPr/>
        </p:nvSpPr>
        <p:spPr>
          <a:xfrm>
            <a:off x="0" y="0"/>
            <a:ext cx="12192000" cy="969496"/>
          </a:xfrm>
          <a:prstGeom prst="rect">
            <a:avLst/>
          </a:prstGeom>
        </p:spPr>
        <p:style>
          <a:lnRef idx="1">
            <a:schemeClr val="accent2"/>
          </a:lnRef>
          <a:fillRef idx="2">
            <a:schemeClr val="accent2"/>
          </a:fillRef>
          <a:effectRef idx="1">
            <a:schemeClr val="accent2"/>
          </a:effectRef>
          <a:fontRef idx="minor">
            <a:schemeClr val="dk1"/>
          </a:fontRef>
        </p:style>
        <p:txBody>
          <a:bodyPr wrap="square" anchor="t">
            <a:spAutoFit/>
          </a:bodyPr>
          <a:lstStyle/>
          <a:p>
            <a:pPr algn="ctr"/>
            <a:r>
              <a:rPr lang="ru-RU" sz="1900" b="1" dirty="0">
                <a:cs typeface="Times New Roman" pitchFamily="18" charset="0"/>
              </a:rPr>
              <a:t>1. Дополнение положений о федеральных министерствах и полномочных представителей Президента России в федеральных округах полномочиями по обеспечению реализации принципов социального партнерства</a:t>
            </a:r>
            <a:endParaRPr lang="ru-RU" sz="1900" b="1" dirty="0">
              <a:latin typeface="+mn-lt"/>
            </a:endParaRPr>
          </a:p>
        </p:txBody>
      </p:sp>
      <p:pic>
        <p:nvPicPr>
          <p:cNvPr id="6" name="Рисунок 5" descr="obshchestvennyy-sovet.jpg"/>
          <p:cNvPicPr>
            <a:picLocks noChangeAspect="1"/>
          </p:cNvPicPr>
          <p:nvPr/>
        </p:nvPicPr>
        <p:blipFill>
          <a:blip r:embed="rId2" cstate="print"/>
          <a:stretch>
            <a:fillRect/>
          </a:stretch>
        </p:blipFill>
        <p:spPr>
          <a:xfrm>
            <a:off x="0" y="2420888"/>
            <a:ext cx="2688299" cy="1512168"/>
          </a:xfrm>
          <a:prstGeom prst="rect">
            <a:avLst/>
          </a:prstGeom>
          <a:ln>
            <a:noFill/>
          </a:ln>
          <a:effectLst>
            <a:softEdge rad="1125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0"/>
            <a:ext cx="10972800" cy="864096"/>
          </a:xfrm>
        </p:spPr>
        <p:txBody>
          <a:bodyPr>
            <a:noAutofit/>
          </a:bodyPr>
          <a:lstStyle/>
          <a:p>
            <a:pPr algn="ctr"/>
            <a:r>
              <a:rPr lang="ru-RU" sz="2800" b="1" dirty="0"/>
              <a:t>Статистические данные по заработной плате</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290486687"/>
              </p:ext>
            </p:extLst>
          </p:nvPr>
        </p:nvGraphicFramePr>
        <p:xfrm>
          <a:off x="335361" y="1124744"/>
          <a:ext cx="11425271" cy="5591154"/>
        </p:xfrm>
        <a:graphic>
          <a:graphicData uri="http://schemas.openxmlformats.org/drawingml/2006/table">
            <a:tbl>
              <a:tblPr firstRow="1" bandRow="1">
                <a:tableStyleId>{7DF18680-E054-41AD-8BC1-D1AEF772440D}</a:tableStyleId>
              </a:tblPr>
              <a:tblGrid>
                <a:gridCol w="3205650">
                  <a:extLst>
                    <a:ext uri="{9D8B030D-6E8A-4147-A177-3AD203B41FA5}">
                      <a16:colId xmlns:a16="http://schemas.microsoft.com/office/drawing/2014/main" val="20000"/>
                    </a:ext>
                  </a:extLst>
                </a:gridCol>
                <a:gridCol w="1643923">
                  <a:extLst>
                    <a:ext uri="{9D8B030D-6E8A-4147-A177-3AD203B41FA5}">
                      <a16:colId xmlns:a16="http://schemas.microsoft.com/office/drawing/2014/main" val="20001"/>
                    </a:ext>
                  </a:extLst>
                </a:gridCol>
                <a:gridCol w="1643923">
                  <a:extLst>
                    <a:ext uri="{9D8B030D-6E8A-4147-A177-3AD203B41FA5}">
                      <a16:colId xmlns:a16="http://schemas.microsoft.com/office/drawing/2014/main" val="20002"/>
                    </a:ext>
                  </a:extLst>
                </a:gridCol>
                <a:gridCol w="1643923">
                  <a:extLst>
                    <a:ext uri="{9D8B030D-6E8A-4147-A177-3AD203B41FA5}">
                      <a16:colId xmlns:a16="http://schemas.microsoft.com/office/drawing/2014/main" val="20003"/>
                    </a:ext>
                  </a:extLst>
                </a:gridCol>
                <a:gridCol w="1643926">
                  <a:extLst>
                    <a:ext uri="{9D8B030D-6E8A-4147-A177-3AD203B41FA5}">
                      <a16:colId xmlns:a16="http://schemas.microsoft.com/office/drawing/2014/main" val="20004"/>
                    </a:ext>
                  </a:extLst>
                </a:gridCol>
                <a:gridCol w="1643926">
                  <a:extLst>
                    <a:ext uri="{9D8B030D-6E8A-4147-A177-3AD203B41FA5}">
                      <a16:colId xmlns:a16="http://schemas.microsoft.com/office/drawing/2014/main" val="20005"/>
                    </a:ext>
                  </a:extLst>
                </a:gridCol>
              </a:tblGrid>
              <a:tr h="836274">
                <a:tc>
                  <a:txBody>
                    <a:bodyPr/>
                    <a:lstStyle/>
                    <a:p>
                      <a:pPr algn="ctr"/>
                      <a:endParaRPr lang="ru-RU" sz="1600" dirty="0"/>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rPr>
                        <a:t>2019</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rPr>
                        <a:t>2020</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rPr>
                        <a:t>2021</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rPr>
                        <a:t>2022</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rPr>
                        <a:t>2023</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6461">
                <a:tc>
                  <a:txBody>
                    <a:bodyPr/>
                    <a:lstStyle/>
                    <a:p>
                      <a:pPr algn="just"/>
                      <a:r>
                        <a:rPr lang="ru-RU" sz="1800" b="1" dirty="0"/>
                        <a:t>Среднемесячная</a:t>
                      </a:r>
                      <a:r>
                        <a:rPr lang="ru-RU" sz="1800" b="1" baseline="0" dirty="0"/>
                        <a:t> н</a:t>
                      </a:r>
                      <a:r>
                        <a:rPr lang="ru-RU" sz="1800" b="1" dirty="0"/>
                        <a:t>оминальная</a:t>
                      </a:r>
                      <a:r>
                        <a:rPr lang="ru-RU" sz="1800" b="1" baseline="0" dirty="0"/>
                        <a:t> начисленная заработная плата, рублей</a:t>
                      </a:r>
                      <a:endParaRPr lang="ru-RU" sz="1800" b="1" dirty="0"/>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47 468</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51 344</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57 244</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64191</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76604</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64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dirty="0"/>
                        <a:t>Медианная заработная плата по обследованию</a:t>
                      </a:r>
                      <a:r>
                        <a:rPr lang="ru-RU" sz="1800" b="1" baseline="0" dirty="0"/>
                        <a:t> Росстата, рублей</a:t>
                      </a:r>
                      <a:endParaRPr lang="ru-RU" sz="1800" b="1" dirty="0"/>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34 335</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40 245</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52558</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62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dirty="0"/>
                        <a:t>Медианная заработная плата по данным ПФР</a:t>
                      </a:r>
                      <a:r>
                        <a:rPr lang="ru-RU" sz="1800" b="1" baseline="0" dirty="0"/>
                        <a:t>, рублей</a:t>
                      </a:r>
                      <a:endParaRPr lang="ru-RU" sz="1800" b="1" dirty="0"/>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30 458</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32 422</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35 370</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ru-RU" sz="1800" dirty="0"/>
                        <a:t>40368</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ru-RU" sz="1800" dirty="0"/>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362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dirty="0"/>
                        <a:t>Ср.мес. начисленная зарплата наёмных работников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800" b="1" dirty="0"/>
                        <a:t>в организациях, у ИП и физ. лиц (доход от трудовой деятельности)</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ru-RU" sz="1800" b="1" i="0" u="none" strike="noStrike" dirty="0">
                          <a:solidFill>
                            <a:srgbClr val="000000"/>
                          </a:solidFill>
                          <a:latin typeface="Arial"/>
                        </a:rPr>
                        <a:t>39921</a:t>
                      </a:r>
                    </a:p>
                  </a:txBody>
                  <a:tcPr marL="6350" marR="6350" marT="635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ru-RU" sz="1800" b="1" i="0" u="none" strike="noStrike" dirty="0">
                          <a:solidFill>
                            <a:srgbClr val="000000"/>
                          </a:solidFill>
                          <a:latin typeface="Arial"/>
                        </a:rPr>
                        <a:t>42366</a:t>
                      </a:r>
                    </a:p>
                  </a:txBody>
                  <a:tcPr marL="6350" marR="6350" marT="635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ru-RU" sz="1800" b="1" i="0" u="none" strike="noStrike" dirty="0">
                          <a:solidFill>
                            <a:srgbClr val="000000"/>
                          </a:solidFill>
                          <a:latin typeface="Arial"/>
                        </a:rPr>
                        <a:t>45936</a:t>
                      </a:r>
                    </a:p>
                  </a:txBody>
                  <a:tcPr marL="6350" marR="6350" marT="635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ru-RU" sz="1800" b="1" i="0" u="none" strike="noStrike" dirty="0">
                          <a:solidFill>
                            <a:srgbClr val="000000"/>
                          </a:solidFill>
                          <a:latin typeface="Arial"/>
                        </a:rPr>
                        <a:t>50702</a:t>
                      </a:r>
                    </a:p>
                  </a:txBody>
                  <a:tcPr marL="6350" marR="6350" marT="635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ru-RU" sz="1800" b="1" dirty="0"/>
                        <a:t>54467</a:t>
                      </a: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D976A-107F-3CFD-32A6-E134D67C995A}"/>
              </a:ext>
            </a:extLst>
          </p:cNvPr>
          <p:cNvSpPr>
            <a:spLocks noGrp="1"/>
          </p:cNvSpPr>
          <p:nvPr>
            <p:ph type="title"/>
          </p:nvPr>
        </p:nvSpPr>
        <p:spPr>
          <a:xfrm>
            <a:off x="345057" y="106519"/>
            <a:ext cx="11637034" cy="1442463"/>
          </a:xfrm>
        </p:spPr>
        <p:txBody>
          <a:bodyPr>
            <a:normAutofit/>
          </a:bodyPr>
          <a:lstStyle/>
          <a:p>
            <a:pPr algn="ctr"/>
            <a:r>
              <a:rPr lang="ru-RU" b="1" dirty="0">
                <a:solidFill>
                  <a:schemeClr val="tx1"/>
                </a:solidFill>
              </a:rPr>
              <a:t>Рост индекса потребительских цен </a:t>
            </a:r>
            <a:r>
              <a:rPr lang="ru-RU" dirty="0">
                <a:solidFill>
                  <a:schemeClr val="tx1"/>
                </a:solidFill>
              </a:rPr>
              <a:t>за год по отношению к 2012 году</a:t>
            </a:r>
            <a:r>
              <a:rPr lang="ru-RU" b="1" dirty="0">
                <a:solidFill>
                  <a:schemeClr val="tx1"/>
                </a:solidFill>
              </a:rPr>
              <a:t>, </a:t>
            </a:r>
            <a:r>
              <a:rPr lang="ru-RU" dirty="0">
                <a:solidFill>
                  <a:schemeClr val="tx1"/>
                </a:solidFill>
              </a:rPr>
              <a:t>в %</a:t>
            </a:r>
            <a:endParaRPr lang="ru-RU" b="1" dirty="0">
              <a:solidFill>
                <a:schemeClr val="tx1"/>
              </a:solidFill>
            </a:endParaRPr>
          </a:p>
        </p:txBody>
      </p:sp>
      <p:graphicFrame>
        <p:nvGraphicFramePr>
          <p:cNvPr id="5" name="Объект 4">
            <a:extLst>
              <a:ext uri="{FF2B5EF4-FFF2-40B4-BE49-F238E27FC236}">
                <a16:creationId xmlns:a16="http://schemas.microsoft.com/office/drawing/2014/main" id="{F788A2D0-1258-168F-362C-2A30A3800F7D}"/>
              </a:ext>
            </a:extLst>
          </p:cNvPr>
          <p:cNvGraphicFramePr>
            <a:graphicFrameLocks noGrp="1"/>
          </p:cNvGraphicFramePr>
          <p:nvPr>
            <p:ph idx="1"/>
            <p:extLst>
              <p:ext uri="{D42A27DB-BD31-4B8C-83A1-F6EECF244321}">
                <p14:modId xmlns:p14="http://schemas.microsoft.com/office/powerpoint/2010/main" val="245960003"/>
              </p:ext>
            </p:extLst>
          </p:nvPr>
        </p:nvGraphicFramePr>
        <p:xfrm>
          <a:off x="308418" y="1699404"/>
          <a:ext cx="11670890" cy="321765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91BDE3E-F27E-1D65-2523-697AC459835F}"/>
              </a:ext>
            </a:extLst>
          </p:cNvPr>
          <p:cNvSpPr txBox="1"/>
          <p:nvPr/>
        </p:nvSpPr>
        <p:spPr>
          <a:xfrm>
            <a:off x="726510" y="6212910"/>
            <a:ext cx="2221185" cy="369332"/>
          </a:xfrm>
          <a:prstGeom prst="rect">
            <a:avLst/>
          </a:prstGeom>
          <a:noFill/>
        </p:spPr>
        <p:txBody>
          <a:bodyPr wrap="none" rtlCol="0">
            <a:spAutoFit/>
          </a:bodyPr>
          <a:lstStyle/>
          <a:p>
            <a:r>
              <a:rPr lang="ru-RU" b="1" dirty="0"/>
              <a:t>Источник</a:t>
            </a:r>
            <a:r>
              <a:rPr lang="ru-RU" dirty="0"/>
              <a:t>: Росстат</a:t>
            </a:r>
          </a:p>
        </p:txBody>
      </p:sp>
      <p:sp>
        <p:nvSpPr>
          <p:cNvPr id="9" name="Номер слайда 8">
            <a:extLst>
              <a:ext uri="{FF2B5EF4-FFF2-40B4-BE49-F238E27FC236}">
                <a16:creationId xmlns:a16="http://schemas.microsoft.com/office/drawing/2014/main" id="{E0C518C6-A019-62B5-7836-535B50F53303}"/>
              </a:ext>
            </a:extLst>
          </p:cNvPr>
          <p:cNvSpPr>
            <a:spLocks noGrp="1"/>
          </p:cNvSpPr>
          <p:nvPr>
            <p:ph type="sldNum" sz="quarter" idx="12"/>
          </p:nvPr>
        </p:nvSpPr>
        <p:spPr/>
        <p:txBody>
          <a:bodyPr/>
          <a:lstStyle/>
          <a:p>
            <a:fld id="{BE15108C-154A-4A5A-9C05-91A49A422BA7}" type="slidenum">
              <a:rPr lang="en-US" sz="1400" smtClean="0"/>
              <a:pPr/>
              <a:t>51</a:t>
            </a:fld>
            <a:endParaRPr lang="en-US" sz="1400" dirty="0"/>
          </a:p>
        </p:txBody>
      </p:sp>
      <p:sp>
        <p:nvSpPr>
          <p:cNvPr id="8" name="TextBox 7"/>
          <p:cNvSpPr txBox="1"/>
          <p:nvPr/>
        </p:nvSpPr>
        <p:spPr>
          <a:xfrm>
            <a:off x="258793" y="5055079"/>
            <a:ext cx="11777932" cy="1015663"/>
          </a:xfrm>
          <a:prstGeom prst="rect">
            <a:avLst/>
          </a:prstGeom>
          <a:noFill/>
        </p:spPr>
        <p:txBody>
          <a:bodyPr wrap="square" rtlCol="0">
            <a:spAutoFit/>
          </a:bodyPr>
          <a:lstStyle/>
          <a:p>
            <a:pPr algn="ctr"/>
            <a:r>
              <a:rPr lang="ru-RU" sz="2000" b="1" dirty="0"/>
              <a:t>По данным Росстата цены на товары и услуги за последние 10 лет выросли почти в 2 раза, при этом среднемесячная номинальная заработная плата выросла в 2,4 раза, а МРОТ – в 3,1 раза.</a:t>
            </a:r>
          </a:p>
        </p:txBody>
      </p:sp>
    </p:spTree>
    <p:extLst>
      <p:ext uri="{BB962C8B-B14F-4D97-AF65-F5344CB8AC3E}">
        <p14:creationId xmlns:p14="http://schemas.microsoft.com/office/powerpoint/2010/main" val="3230618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F788A2D0-1258-168F-362C-2A30A3800F7D}"/>
              </a:ext>
            </a:extLst>
          </p:cNvPr>
          <p:cNvGraphicFramePr>
            <a:graphicFrameLocks noGrp="1"/>
          </p:cNvGraphicFramePr>
          <p:nvPr>
            <p:ph idx="1"/>
            <p:extLst>
              <p:ext uri="{D42A27DB-BD31-4B8C-83A1-F6EECF244321}">
                <p14:modId xmlns:p14="http://schemas.microsoft.com/office/powerpoint/2010/main" val="2973360485"/>
              </p:ext>
            </p:extLst>
          </p:nvPr>
        </p:nvGraphicFramePr>
        <p:xfrm>
          <a:off x="334297" y="1789471"/>
          <a:ext cx="11670890" cy="4114442"/>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Прямая соединительная линия 2">
            <a:extLst>
              <a:ext uri="{FF2B5EF4-FFF2-40B4-BE49-F238E27FC236}">
                <a16:creationId xmlns:a16="http://schemas.microsoft.com/office/drawing/2014/main" id="{0A2AD657-EF91-67F4-F74C-5BEBB0E89881}"/>
              </a:ext>
            </a:extLst>
          </p:cNvPr>
          <p:cNvCxnSpPr>
            <a:cxnSpLocks/>
          </p:cNvCxnSpPr>
          <p:nvPr/>
        </p:nvCxnSpPr>
        <p:spPr>
          <a:xfrm>
            <a:off x="1140620" y="4577017"/>
            <a:ext cx="108427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 name="Заголовок 1">
            <a:extLst>
              <a:ext uri="{FF2B5EF4-FFF2-40B4-BE49-F238E27FC236}">
                <a16:creationId xmlns:a16="http://schemas.microsoft.com/office/drawing/2014/main" id="{F57D976A-107F-3CFD-32A6-E134D67C995A}"/>
              </a:ext>
            </a:extLst>
          </p:cNvPr>
          <p:cNvSpPr>
            <a:spLocks noGrp="1"/>
          </p:cNvSpPr>
          <p:nvPr>
            <p:ph type="title"/>
          </p:nvPr>
        </p:nvSpPr>
        <p:spPr>
          <a:xfrm>
            <a:off x="-60960" y="2"/>
            <a:ext cx="12252960" cy="1224950"/>
          </a:xfrm>
        </p:spPr>
        <p:txBody>
          <a:bodyPr>
            <a:noAutofit/>
          </a:bodyPr>
          <a:lstStyle/>
          <a:p>
            <a:pPr algn="ctr"/>
            <a:r>
              <a:rPr lang="ru-RU" sz="3200" b="1" dirty="0">
                <a:solidFill>
                  <a:schemeClr val="tx1"/>
                </a:solidFill>
              </a:rPr>
              <a:t>Рост реальной заработной платы работников организаций </a:t>
            </a:r>
            <a:r>
              <a:rPr lang="ru-RU" sz="3200" dirty="0">
                <a:solidFill>
                  <a:schemeClr val="tx1"/>
                </a:solidFill>
              </a:rPr>
              <a:t>за год по отношению к 2012 году, в %</a:t>
            </a:r>
            <a:endParaRPr lang="ru-RU" sz="3200" b="1" dirty="0">
              <a:solidFill>
                <a:schemeClr val="tx1"/>
              </a:solidFill>
            </a:endParaRPr>
          </a:p>
        </p:txBody>
      </p:sp>
      <p:sp>
        <p:nvSpPr>
          <p:cNvPr id="4" name="TextBox 3">
            <a:extLst>
              <a:ext uri="{FF2B5EF4-FFF2-40B4-BE49-F238E27FC236}">
                <a16:creationId xmlns:a16="http://schemas.microsoft.com/office/drawing/2014/main" id="{791BDE3E-F27E-1D65-2523-697AC459835F}"/>
              </a:ext>
            </a:extLst>
          </p:cNvPr>
          <p:cNvSpPr txBox="1"/>
          <p:nvPr/>
        </p:nvSpPr>
        <p:spPr>
          <a:xfrm>
            <a:off x="726510" y="6212910"/>
            <a:ext cx="2221185" cy="369332"/>
          </a:xfrm>
          <a:prstGeom prst="rect">
            <a:avLst/>
          </a:prstGeom>
          <a:noFill/>
        </p:spPr>
        <p:txBody>
          <a:bodyPr wrap="none" rtlCol="0">
            <a:spAutoFit/>
          </a:bodyPr>
          <a:lstStyle/>
          <a:p>
            <a:r>
              <a:rPr lang="ru-RU" b="1" dirty="0"/>
              <a:t>Источник</a:t>
            </a:r>
            <a:r>
              <a:rPr lang="ru-RU" dirty="0"/>
              <a:t>: Росстат</a:t>
            </a:r>
          </a:p>
        </p:txBody>
      </p:sp>
      <p:sp>
        <p:nvSpPr>
          <p:cNvPr id="9" name="Номер слайда 8">
            <a:extLst>
              <a:ext uri="{FF2B5EF4-FFF2-40B4-BE49-F238E27FC236}">
                <a16:creationId xmlns:a16="http://schemas.microsoft.com/office/drawing/2014/main" id="{E0C518C6-A019-62B5-7836-535B50F53303}"/>
              </a:ext>
            </a:extLst>
          </p:cNvPr>
          <p:cNvSpPr>
            <a:spLocks noGrp="1"/>
          </p:cNvSpPr>
          <p:nvPr>
            <p:ph type="sldNum" sz="quarter" idx="12"/>
          </p:nvPr>
        </p:nvSpPr>
        <p:spPr/>
        <p:txBody>
          <a:bodyPr/>
          <a:lstStyle/>
          <a:p>
            <a:fld id="{BE15108C-154A-4A5A-9C05-91A49A422BA7}" type="slidenum">
              <a:rPr lang="en-US" sz="1400" smtClean="0"/>
              <a:pPr/>
              <a:t>52</a:t>
            </a:fld>
            <a:endParaRPr lang="en-US" sz="1400" dirty="0"/>
          </a:p>
        </p:txBody>
      </p:sp>
    </p:spTree>
    <p:extLst>
      <p:ext uri="{BB962C8B-B14F-4D97-AF65-F5344CB8AC3E}">
        <p14:creationId xmlns:p14="http://schemas.microsoft.com/office/powerpoint/2010/main" val="923861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BD04C-1C7E-38D4-C1AA-0F294E66A767}"/>
              </a:ext>
            </a:extLst>
          </p:cNvPr>
          <p:cNvSpPr>
            <a:spLocks noGrp="1"/>
          </p:cNvSpPr>
          <p:nvPr>
            <p:ph type="title"/>
          </p:nvPr>
        </p:nvSpPr>
        <p:spPr>
          <a:xfrm>
            <a:off x="678649" y="119048"/>
            <a:ext cx="11370392" cy="1442463"/>
          </a:xfrm>
        </p:spPr>
        <p:txBody>
          <a:bodyPr/>
          <a:lstStyle/>
          <a:p>
            <a:r>
              <a:rPr lang="ru-RU" dirty="0"/>
              <a:t>Примеры вакансий, размещенных предприятием ОПК в Удмуртской </a:t>
            </a:r>
            <a:r>
              <a:rPr lang="ru-RU" dirty="0" err="1"/>
              <a:t>респ</a:t>
            </a:r>
            <a:r>
              <a:rPr lang="ru-RU" dirty="0"/>
              <a:t>.</a:t>
            </a:r>
          </a:p>
        </p:txBody>
      </p:sp>
      <p:sp>
        <p:nvSpPr>
          <p:cNvPr id="4" name="Номер слайда 3">
            <a:extLst>
              <a:ext uri="{FF2B5EF4-FFF2-40B4-BE49-F238E27FC236}">
                <a16:creationId xmlns:a16="http://schemas.microsoft.com/office/drawing/2014/main" id="{C51F4EAF-99B9-B12E-51A2-BA7C4BE784E3}"/>
              </a:ext>
            </a:extLst>
          </p:cNvPr>
          <p:cNvSpPr>
            <a:spLocks noGrp="1"/>
          </p:cNvSpPr>
          <p:nvPr>
            <p:ph type="sldNum" sz="quarter" idx="12"/>
          </p:nvPr>
        </p:nvSpPr>
        <p:spPr/>
        <p:txBody>
          <a:bodyPr/>
          <a:lstStyle/>
          <a:p>
            <a:fld id="{BE15108C-154A-4A5A-9C05-91A49A422BA7}" type="slidenum">
              <a:rPr lang="en-US" smtClean="0"/>
              <a:pPr/>
              <a:t>53</a:t>
            </a:fld>
            <a:endParaRPr lang="en-US"/>
          </a:p>
        </p:txBody>
      </p:sp>
      <p:graphicFrame>
        <p:nvGraphicFramePr>
          <p:cNvPr id="7" name="Таблица 6">
            <a:extLst>
              <a:ext uri="{FF2B5EF4-FFF2-40B4-BE49-F238E27FC236}">
                <a16:creationId xmlns:a16="http://schemas.microsoft.com/office/drawing/2014/main" id="{F8EFD803-FA70-2780-5B18-2E5E2618B672}"/>
              </a:ext>
            </a:extLst>
          </p:cNvPr>
          <p:cNvGraphicFramePr>
            <a:graphicFrameLocks noGrp="1"/>
          </p:cNvGraphicFramePr>
          <p:nvPr>
            <p:extLst>
              <p:ext uri="{D42A27DB-BD31-4B8C-83A1-F6EECF244321}">
                <p14:modId xmlns:p14="http://schemas.microsoft.com/office/powerpoint/2010/main" val="480019293"/>
              </p:ext>
            </p:extLst>
          </p:nvPr>
        </p:nvGraphicFramePr>
        <p:xfrm>
          <a:off x="678649" y="1702186"/>
          <a:ext cx="11029170" cy="4317228"/>
        </p:xfrm>
        <a:graphic>
          <a:graphicData uri="http://schemas.openxmlformats.org/drawingml/2006/table">
            <a:tbl>
              <a:tblPr firstRow="1" bandRow="1">
                <a:tableStyleId>{93296810-A885-4BE3-A3E7-6D5BEEA58F35}</a:tableStyleId>
              </a:tblPr>
              <a:tblGrid>
                <a:gridCol w="9604971">
                  <a:extLst>
                    <a:ext uri="{9D8B030D-6E8A-4147-A177-3AD203B41FA5}">
                      <a16:colId xmlns:a16="http://schemas.microsoft.com/office/drawing/2014/main" val="3647637637"/>
                    </a:ext>
                  </a:extLst>
                </a:gridCol>
                <a:gridCol w="1424199">
                  <a:extLst>
                    <a:ext uri="{9D8B030D-6E8A-4147-A177-3AD203B41FA5}">
                      <a16:colId xmlns:a16="http://schemas.microsoft.com/office/drawing/2014/main" val="2032789184"/>
                    </a:ext>
                  </a:extLst>
                </a:gridCol>
              </a:tblGrid>
              <a:tr h="196808">
                <a:tc>
                  <a:txBody>
                    <a:bodyPr/>
                    <a:lstStyle/>
                    <a:p>
                      <a:pPr algn="l" fontAlgn="b"/>
                      <a:r>
                        <a:rPr lang="ru-RU" sz="2300" u="none" strike="noStrike" dirty="0">
                          <a:effectLst/>
                        </a:rPr>
                        <a:t>Вакансия</a:t>
                      </a:r>
                      <a:endParaRPr lang="ru-RU" sz="2300" b="0" i="0" u="none" strike="noStrike" dirty="0">
                        <a:solidFill>
                          <a:srgbClr val="000000"/>
                        </a:solidFill>
                        <a:effectLst/>
                        <a:latin typeface="Calibri" panose="020F0502020204030204" pitchFamily="34" charset="0"/>
                      </a:endParaRPr>
                    </a:p>
                  </a:txBody>
                  <a:tcPr marL="9249" marR="9249" marT="9249" marB="0" anchor="ctr"/>
                </a:tc>
                <a:tc>
                  <a:txBody>
                    <a:bodyPr/>
                    <a:lstStyle/>
                    <a:p>
                      <a:pPr algn="r" fontAlgn="b"/>
                      <a:r>
                        <a:rPr lang="ru-RU" sz="2300" u="none" strike="noStrike" dirty="0">
                          <a:effectLst/>
                        </a:rPr>
                        <a:t>Зарплата</a:t>
                      </a:r>
                      <a:endParaRPr lang="ru-RU" sz="2300" b="0" i="0" u="none" strike="noStrike" dirty="0">
                        <a:solidFill>
                          <a:srgbClr val="000000"/>
                        </a:solidFill>
                        <a:effectLst/>
                        <a:latin typeface="Calibri" panose="020F0502020204030204" pitchFamily="34" charset="0"/>
                      </a:endParaRPr>
                    </a:p>
                  </a:txBody>
                  <a:tcPr marL="9249" marR="9249" marT="9249" marB="0" anchor="ctr"/>
                </a:tc>
                <a:extLst>
                  <a:ext uri="{0D108BD9-81ED-4DB2-BD59-A6C34878D82A}">
                    <a16:rowId xmlns:a16="http://schemas.microsoft.com/office/drawing/2014/main" val="1241806617"/>
                  </a:ext>
                </a:extLst>
              </a:tr>
              <a:tr h="196808">
                <a:tc>
                  <a:txBody>
                    <a:bodyPr/>
                    <a:lstStyle/>
                    <a:p>
                      <a:pPr algn="just" fontAlgn="ctr"/>
                      <a:r>
                        <a:rPr lang="ru-RU" sz="2300" b="0" i="0" u="none" strike="noStrike" dirty="0">
                          <a:solidFill>
                            <a:schemeClr val="dk1"/>
                          </a:solidFill>
                          <a:effectLst/>
                          <a:latin typeface="+mn-lt"/>
                        </a:rPr>
                        <a:t>Наладчик</a:t>
                      </a:r>
                      <a:r>
                        <a:rPr lang="ru-RU" sz="2300" b="0" i="0" u="none" strike="noStrike" baseline="0" dirty="0">
                          <a:solidFill>
                            <a:schemeClr val="dk1"/>
                          </a:solidFill>
                          <a:effectLst/>
                          <a:latin typeface="+mn-lt"/>
                        </a:rPr>
                        <a:t> станков</a:t>
                      </a:r>
                      <a:endParaRPr lang="ru-RU" sz="2300" b="0" i="0" u="none" strike="noStrike" dirty="0">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b="0" i="0" u="none" strike="noStrike" dirty="0">
                          <a:solidFill>
                            <a:srgbClr val="000000"/>
                          </a:solidFill>
                          <a:effectLst/>
                          <a:latin typeface="+mj-lt"/>
                        </a:rPr>
                        <a:t>70 374</a:t>
                      </a:r>
                    </a:p>
                  </a:txBody>
                  <a:tcPr marL="9249" marR="9249" marT="9249" marB="0" anchor="b"/>
                </a:tc>
                <a:extLst>
                  <a:ext uri="{0D108BD9-81ED-4DB2-BD59-A6C34878D82A}">
                    <a16:rowId xmlns:a16="http://schemas.microsoft.com/office/drawing/2014/main" val="2834024916"/>
                  </a:ext>
                </a:extLst>
              </a:tr>
              <a:tr h="196808">
                <a:tc>
                  <a:txBody>
                    <a:bodyPr/>
                    <a:lstStyle/>
                    <a:p>
                      <a:pPr algn="just" fontAlgn="ctr"/>
                      <a:r>
                        <a:rPr lang="ru-RU" sz="2300" u="none" strike="noStrike" dirty="0">
                          <a:effectLst/>
                        </a:rPr>
                        <a:t>Инженер-технолог</a:t>
                      </a:r>
                      <a:endParaRPr lang="ru-RU" sz="2300" b="0" i="0" u="none" strike="noStrike" dirty="0">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35 000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2855608772"/>
                  </a:ext>
                </a:extLst>
              </a:tr>
              <a:tr h="196808">
                <a:tc>
                  <a:txBody>
                    <a:bodyPr/>
                    <a:lstStyle/>
                    <a:p>
                      <a:pPr algn="just" fontAlgn="ctr"/>
                      <a:r>
                        <a:rPr lang="ru-RU" sz="2300" u="none" strike="noStrike" dirty="0">
                          <a:effectLst/>
                        </a:rPr>
                        <a:t>Маляр </a:t>
                      </a:r>
                      <a:endParaRPr lang="ru-RU" sz="2300" b="0" i="0" u="none" strike="noStrike" dirty="0">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37 500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3112203812"/>
                  </a:ext>
                </a:extLst>
              </a:tr>
              <a:tr h="196808">
                <a:tc>
                  <a:txBody>
                    <a:bodyPr/>
                    <a:lstStyle/>
                    <a:p>
                      <a:pPr algn="just" fontAlgn="ctr"/>
                      <a:r>
                        <a:rPr lang="ru-RU" sz="2300" u="none" strike="noStrike" dirty="0">
                          <a:effectLst/>
                        </a:rPr>
                        <a:t>Сверловщик </a:t>
                      </a:r>
                      <a:endParaRPr lang="ru-RU" sz="2300" b="0" i="0" u="none" strike="noStrike" dirty="0">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37 000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922448830"/>
                  </a:ext>
                </a:extLst>
              </a:tr>
              <a:tr h="196808">
                <a:tc>
                  <a:txBody>
                    <a:bodyPr/>
                    <a:lstStyle/>
                    <a:p>
                      <a:pPr algn="just" fontAlgn="ctr"/>
                      <a:r>
                        <a:rPr lang="ru-RU" sz="2300" u="none" strike="noStrike">
                          <a:effectLst/>
                        </a:rPr>
                        <a:t>Слесарь механосборочных работ  </a:t>
                      </a:r>
                      <a:endParaRPr lang="ru-RU" sz="2300" b="0" i="0" u="none" strike="noStrike">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25 000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4226152292"/>
                  </a:ext>
                </a:extLst>
              </a:tr>
              <a:tr h="196808">
                <a:tc>
                  <a:txBody>
                    <a:bodyPr/>
                    <a:lstStyle/>
                    <a:p>
                      <a:pPr algn="just" fontAlgn="ctr"/>
                      <a:r>
                        <a:rPr lang="ru-RU" sz="2300" u="none" strike="noStrike" dirty="0">
                          <a:effectLst/>
                        </a:rPr>
                        <a:t>Токарь  </a:t>
                      </a:r>
                      <a:endParaRPr lang="ru-RU" sz="2300" b="0" i="0" u="none" strike="noStrike" dirty="0">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50 000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4208225240"/>
                  </a:ext>
                </a:extLst>
              </a:tr>
              <a:tr h="196808">
                <a:tc>
                  <a:txBody>
                    <a:bodyPr/>
                    <a:lstStyle/>
                    <a:p>
                      <a:pPr algn="just" fontAlgn="ctr"/>
                      <a:r>
                        <a:rPr lang="ru-RU" sz="2300" u="none" strike="noStrike">
                          <a:effectLst/>
                        </a:rPr>
                        <a:t>Токарь-расточник  </a:t>
                      </a:r>
                      <a:endParaRPr lang="ru-RU" sz="2300" b="0" i="0" u="none" strike="noStrike">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45 000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1412510260"/>
                  </a:ext>
                </a:extLst>
              </a:tr>
              <a:tr h="196808">
                <a:tc>
                  <a:txBody>
                    <a:bodyPr/>
                    <a:lstStyle/>
                    <a:p>
                      <a:pPr algn="just" fontAlgn="ctr"/>
                      <a:r>
                        <a:rPr lang="ru-RU" sz="2300" u="none" strike="noStrike">
                          <a:effectLst/>
                        </a:rPr>
                        <a:t>Фрезеровщик </a:t>
                      </a:r>
                      <a:endParaRPr lang="ru-RU" sz="2300" b="0" i="0" u="none" strike="noStrike">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37 500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3441682184"/>
                  </a:ext>
                </a:extLst>
              </a:tr>
              <a:tr h="290392">
                <a:tc>
                  <a:txBody>
                    <a:bodyPr/>
                    <a:lstStyle/>
                    <a:p>
                      <a:pPr algn="just" fontAlgn="ctr"/>
                      <a:r>
                        <a:rPr lang="ru-RU" sz="2300" u="none" strike="noStrike" dirty="0">
                          <a:effectLst/>
                        </a:rPr>
                        <a:t>Электросварщик на автоматических и полуавтоматических машинах  </a:t>
                      </a:r>
                      <a:endParaRPr lang="ru-RU" sz="2300" b="0" i="0" u="none" strike="noStrike" dirty="0">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u="none" strike="noStrike" dirty="0">
                          <a:effectLst/>
                          <a:latin typeface="+mj-lt"/>
                        </a:rPr>
                        <a:t>45 000</a:t>
                      </a:r>
                      <a:endParaRPr lang="ru-RU" sz="2300" b="0" i="0" u="none" strike="noStrike" dirty="0">
                        <a:solidFill>
                          <a:srgbClr val="000000"/>
                        </a:solidFill>
                        <a:effectLst/>
                        <a:latin typeface="+mj-lt"/>
                      </a:endParaRPr>
                    </a:p>
                  </a:txBody>
                  <a:tcPr marL="9249" marR="9249" marT="9249" marB="0" anchor="b"/>
                </a:tc>
                <a:extLst>
                  <a:ext uri="{0D108BD9-81ED-4DB2-BD59-A6C34878D82A}">
                    <a16:rowId xmlns:a16="http://schemas.microsoft.com/office/drawing/2014/main" val="690690499"/>
                  </a:ext>
                </a:extLst>
              </a:tr>
              <a:tr h="290392">
                <a:tc>
                  <a:txBody>
                    <a:bodyPr/>
                    <a:lstStyle/>
                    <a:p>
                      <a:pPr algn="just" fontAlgn="ctr"/>
                      <a:r>
                        <a:rPr lang="ru-RU" sz="2300" b="0" i="0" u="none" strike="noStrike" dirty="0">
                          <a:solidFill>
                            <a:srgbClr val="000000"/>
                          </a:solidFill>
                          <a:effectLst/>
                          <a:latin typeface="Times New Roman" panose="02020603050405020304" pitchFamily="18" charset="0"/>
                        </a:rPr>
                        <a:t>Ср.мес.</a:t>
                      </a:r>
                      <a:r>
                        <a:rPr lang="ru-RU" sz="2300" b="0" i="0" u="none" strike="noStrike" baseline="0" dirty="0">
                          <a:solidFill>
                            <a:srgbClr val="000000"/>
                          </a:solidFill>
                          <a:effectLst/>
                          <a:latin typeface="Times New Roman" panose="02020603050405020304" pitchFamily="18" charset="0"/>
                        </a:rPr>
                        <a:t> Номинальная зарплата по Удмуртской </a:t>
                      </a:r>
                      <a:r>
                        <a:rPr lang="ru-RU" sz="2300" b="0" i="0" u="none" strike="noStrike" baseline="0" dirty="0" err="1">
                          <a:solidFill>
                            <a:srgbClr val="000000"/>
                          </a:solidFill>
                          <a:effectLst/>
                          <a:latin typeface="Times New Roman" panose="02020603050405020304" pitchFamily="18" charset="0"/>
                        </a:rPr>
                        <a:t>респ</a:t>
                      </a:r>
                      <a:r>
                        <a:rPr lang="ru-RU" sz="2300" b="0" i="0" u="none" strike="noStrike" baseline="0" dirty="0">
                          <a:solidFill>
                            <a:srgbClr val="000000"/>
                          </a:solidFill>
                          <a:effectLst/>
                          <a:latin typeface="Times New Roman" panose="02020603050405020304" pitchFamily="18" charset="0"/>
                        </a:rPr>
                        <a:t>.</a:t>
                      </a:r>
                      <a:endParaRPr lang="ru-RU" sz="2300" b="0" i="0" u="none" strike="noStrike" dirty="0">
                        <a:solidFill>
                          <a:srgbClr val="000000"/>
                        </a:solidFill>
                        <a:effectLst/>
                        <a:latin typeface="Times New Roman" panose="02020603050405020304" pitchFamily="18" charset="0"/>
                      </a:endParaRPr>
                    </a:p>
                  </a:txBody>
                  <a:tcPr marL="9249" marR="9249" marT="9249" marB="0" anchor="ctr"/>
                </a:tc>
                <a:tc>
                  <a:txBody>
                    <a:bodyPr/>
                    <a:lstStyle/>
                    <a:p>
                      <a:pPr algn="r" fontAlgn="b"/>
                      <a:r>
                        <a:rPr lang="ru-RU" sz="2300" b="0" i="0" u="none" strike="noStrike" dirty="0">
                          <a:solidFill>
                            <a:srgbClr val="000000"/>
                          </a:solidFill>
                          <a:effectLst/>
                          <a:latin typeface="+mj-lt"/>
                        </a:rPr>
                        <a:t>53 674</a:t>
                      </a:r>
                    </a:p>
                  </a:txBody>
                  <a:tcPr marL="9249" marR="9249" marT="9249" marB="0" anchor="b"/>
                </a:tc>
                <a:extLst>
                  <a:ext uri="{0D108BD9-81ED-4DB2-BD59-A6C34878D82A}">
                    <a16:rowId xmlns:a16="http://schemas.microsoft.com/office/drawing/2014/main" val="10010"/>
                  </a:ext>
                </a:extLst>
              </a:tr>
              <a:tr h="290392">
                <a:tc>
                  <a:txBody>
                    <a:bodyPr/>
                    <a:lstStyle/>
                    <a:p>
                      <a:pPr algn="just" fontAlgn="ctr"/>
                      <a:r>
                        <a:rPr lang="ru-RU" sz="2300" b="0" i="0" u="none" strike="noStrike" dirty="0">
                          <a:solidFill>
                            <a:srgbClr val="000000"/>
                          </a:solidFill>
                          <a:effectLst/>
                          <a:latin typeface="Times New Roman" panose="02020603050405020304" pitchFamily="18" charset="0"/>
                        </a:rPr>
                        <a:t>По Российской Федерации</a:t>
                      </a:r>
                    </a:p>
                  </a:txBody>
                  <a:tcPr marL="9249" marR="9249" marT="9249" marB="0" anchor="ctr"/>
                </a:tc>
                <a:tc>
                  <a:txBody>
                    <a:bodyPr/>
                    <a:lstStyle/>
                    <a:p>
                      <a:pPr algn="r" fontAlgn="b"/>
                      <a:r>
                        <a:rPr lang="ru-RU" sz="2300" b="0" i="0" u="none" strike="noStrike" dirty="0">
                          <a:solidFill>
                            <a:srgbClr val="000000"/>
                          </a:solidFill>
                          <a:effectLst/>
                          <a:latin typeface="+mj-lt"/>
                        </a:rPr>
                        <a:t>76 604</a:t>
                      </a:r>
                    </a:p>
                  </a:txBody>
                  <a:tcPr marL="9249" marR="9249" marT="9249"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37095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3FF292-A6D6-2864-2BDB-A92B30B09992}"/>
              </a:ext>
            </a:extLst>
          </p:cNvPr>
          <p:cNvSpPr>
            <a:spLocks noGrp="1"/>
          </p:cNvSpPr>
          <p:nvPr>
            <p:ph type="title"/>
          </p:nvPr>
        </p:nvSpPr>
        <p:spPr>
          <a:xfrm>
            <a:off x="691079" y="94772"/>
            <a:ext cx="10325000" cy="1442463"/>
          </a:xfrm>
        </p:spPr>
        <p:txBody>
          <a:bodyPr anchor="ctr"/>
          <a:lstStyle/>
          <a:p>
            <a:pPr algn="ctr"/>
            <a:r>
              <a:rPr lang="ru-RU" dirty="0">
                <a:solidFill>
                  <a:schemeClr val="tx1"/>
                </a:solidFill>
              </a:rPr>
              <a:t>Районные коэффициенты</a:t>
            </a:r>
          </a:p>
        </p:txBody>
      </p:sp>
      <p:sp>
        <p:nvSpPr>
          <p:cNvPr id="3" name="Объект 2">
            <a:extLst>
              <a:ext uri="{FF2B5EF4-FFF2-40B4-BE49-F238E27FC236}">
                <a16:creationId xmlns:a16="http://schemas.microsoft.com/office/drawing/2014/main" id="{1F03B481-A8D4-6F18-689A-0E34FF5361C1}"/>
              </a:ext>
            </a:extLst>
          </p:cNvPr>
          <p:cNvSpPr>
            <a:spLocks noGrp="1"/>
          </p:cNvSpPr>
          <p:nvPr>
            <p:ph idx="1"/>
          </p:nvPr>
        </p:nvSpPr>
        <p:spPr>
          <a:xfrm>
            <a:off x="933500" y="1433823"/>
            <a:ext cx="10325000" cy="5199173"/>
          </a:xfrm>
        </p:spPr>
        <p:txBody>
          <a:bodyPr>
            <a:normAutofit/>
          </a:bodyPr>
          <a:lstStyle/>
          <a:p>
            <a:pPr marL="0" indent="457200" algn="just">
              <a:buNone/>
            </a:pPr>
            <a:r>
              <a:rPr lang="ru-RU" sz="3200" dirty="0"/>
              <a:t>Труд работников в районах Крайнего Севера </a:t>
            </a:r>
            <a:r>
              <a:rPr lang="ru-RU" sz="3200" b="1" dirty="0"/>
              <a:t>сильно недооценен</a:t>
            </a:r>
            <a:r>
              <a:rPr lang="ru-RU" sz="3200" dirty="0"/>
              <a:t>. Заработная плата в «северных» регионах сопоставима с оплатой труда в регионах с меньшими климатическими нагрузками.</a:t>
            </a:r>
          </a:p>
          <a:p>
            <a:pPr marL="0" indent="457200" algn="just">
              <a:buNone/>
            </a:pPr>
            <a:r>
              <a:rPr lang="ru-RU" sz="3200" b="1" dirty="0"/>
              <a:t>Средняя заработная плата за 2022 год:</a:t>
            </a:r>
          </a:p>
          <a:p>
            <a:pPr indent="457200" algn="just"/>
            <a:r>
              <a:rPr lang="ru-RU" sz="3200" dirty="0"/>
              <a:t>в Приморском, Хабаровском краях и Амурской области — от </a:t>
            </a:r>
            <a:r>
              <a:rPr lang="ru-RU" sz="3200" b="1" dirty="0"/>
              <a:t>62 до 66 тыс. руб.</a:t>
            </a:r>
            <a:r>
              <a:rPr lang="ru-RU" sz="3200" dirty="0"/>
              <a:t>;</a:t>
            </a:r>
          </a:p>
          <a:p>
            <a:pPr indent="457200" algn="just"/>
            <a:r>
              <a:rPr lang="ru-RU" sz="3200" dirty="0"/>
              <a:t>в Московской области – </a:t>
            </a:r>
            <a:r>
              <a:rPr lang="ru-RU" sz="3200" b="1" dirty="0"/>
              <a:t>70 тыс. руб.</a:t>
            </a:r>
          </a:p>
        </p:txBody>
      </p:sp>
      <p:sp>
        <p:nvSpPr>
          <p:cNvPr id="4" name="Номер слайда 3">
            <a:extLst>
              <a:ext uri="{FF2B5EF4-FFF2-40B4-BE49-F238E27FC236}">
                <a16:creationId xmlns:a16="http://schemas.microsoft.com/office/drawing/2014/main" id="{B68B92CC-4B01-D4A4-55A6-F8636282A706}"/>
              </a:ext>
            </a:extLst>
          </p:cNvPr>
          <p:cNvSpPr>
            <a:spLocks noGrp="1"/>
          </p:cNvSpPr>
          <p:nvPr>
            <p:ph type="sldNum" sz="quarter" idx="12"/>
          </p:nvPr>
        </p:nvSpPr>
        <p:spPr/>
        <p:txBody>
          <a:bodyPr/>
          <a:lstStyle/>
          <a:p>
            <a:fld id="{BE15108C-154A-4A5A-9C05-91A49A422BA7}" type="slidenum">
              <a:rPr lang="en-US" smtClean="0"/>
              <a:pPr/>
              <a:t>54</a:t>
            </a:fld>
            <a:endParaRPr lang="en-US"/>
          </a:p>
        </p:txBody>
      </p:sp>
    </p:spTree>
    <p:extLst>
      <p:ext uri="{BB962C8B-B14F-4D97-AF65-F5344CB8AC3E}">
        <p14:creationId xmlns:p14="http://schemas.microsoft.com/office/powerpoint/2010/main" val="1675187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547664"/>
          </a:xfrm>
        </p:spPr>
        <p:style>
          <a:lnRef idx="1">
            <a:schemeClr val="accent1"/>
          </a:lnRef>
          <a:fillRef idx="2">
            <a:schemeClr val="accent1"/>
          </a:fillRef>
          <a:effectRef idx="1">
            <a:schemeClr val="accent1"/>
          </a:effectRef>
          <a:fontRef idx="minor">
            <a:schemeClr val="dk1"/>
          </a:fontRef>
        </p:style>
        <p:txBody>
          <a:bodyPr anchor="ctr">
            <a:normAutofit/>
          </a:bodyPr>
          <a:lstStyle/>
          <a:p>
            <a:pPr algn="ctr"/>
            <a:r>
              <a:rPr lang="ru-RU" sz="4000" b="1" dirty="0"/>
              <a:t>Приоритетные цели </a:t>
            </a:r>
            <a:br>
              <a:rPr lang="ru-RU" sz="4000" b="1" dirty="0"/>
            </a:br>
            <a:r>
              <a:rPr lang="ru-RU" sz="4000" b="1" dirty="0"/>
              <a:t>нового генерального соглашения</a:t>
            </a:r>
          </a:p>
        </p:txBody>
      </p:sp>
      <p:sp>
        <p:nvSpPr>
          <p:cNvPr id="6" name="Прямоугольник 5"/>
          <p:cNvSpPr/>
          <p:nvPr/>
        </p:nvSpPr>
        <p:spPr>
          <a:xfrm>
            <a:off x="239349" y="2852936"/>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a:p>
            <a:pPr algn="ctr"/>
            <a:r>
              <a:rPr lang="ru-RU" sz="2400" dirty="0"/>
              <a:t>Развитие человеческого потенциала, обеспечение экономики квалифицированными кадрами</a:t>
            </a:r>
          </a:p>
          <a:p>
            <a:pPr algn="ctr"/>
            <a:endParaRPr lang="ru-RU" dirty="0"/>
          </a:p>
        </p:txBody>
      </p:sp>
      <p:sp>
        <p:nvSpPr>
          <p:cNvPr id="7" name="Прямоугольник 6"/>
          <p:cNvSpPr/>
          <p:nvPr/>
        </p:nvSpPr>
        <p:spPr>
          <a:xfrm>
            <a:off x="239349" y="3789040"/>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Повышение эффективности государственного управления через реализацию принципов достойного труда</a:t>
            </a:r>
          </a:p>
        </p:txBody>
      </p:sp>
      <p:sp>
        <p:nvSpPr>
          <p:cNvPr id="8" name="Прямоугольник 7"/>
          <p:cNvSpPr/>
          <p:nvPr/>
        </p:nvSpPr>
        <p:spPr>
          <a:xfrm>
            <a:off x="239349" y="5517232"/>
            <a:ext cx="11521280"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Социальная поддержка участников специальной военной операции и членов их семей</a:t>
            </a:r>
          </a:p>
        </p:txBody>
      </p:sp>
      <p:sp>
        <p:nvSpPr>
          <p:cNvPr id="9" name="Прямоугольник 8"/>
          <p:cNvSpPr/>
          <p:nvPr/>
        </p:nvSpPr>
        <p:spPr>
          <a:xfrm>
            <a:off x="239349" y="4725144"/>
            <a:ext cx="11521280"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Распространение социального партнерства на всех трудящихся</a:t>
            </a:r>
            <a:endParaRPr lang="ru-RU" dirty="0"/>
          </a:p>
        </p:txBody>
      </p:sp>
      <p:sp>
        <p:nvSpPr>
          <p:cNvPr id="10" name="Прямоугольник 9"/>
          <p:cNvSpPr/>
          <p:nvPr/>
        </p:nvSpPr>
        <p:spPr>
          <a:xfrm>
            <a:off x="239349" y="1916832"/>
            <a:ext cx="11521280"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a:p>
            <a:pPr algn="ctr"/>
            <a:r>
              <a:rPr lang="ru-RU" sz="2400" dirty="0"/>
              <a:t>Повышение реальной заработной платы и обеспечение роста благосостояния населения </a:t>
            </a:r>
          </a:p>
          <a:p>
            <a:pPr algn="ctr"/>
            <a:endParaRPr lang="ru-RU" dirty="0"/>
          </a:p>
        </p:txBody>
      </p:sp>
      <p:sp>
        <p:nvSpPr>
          <p:cNvPr id="11" name="Номер слайда 10"/>
          <p:cNvSpPr>
            <a:spLocks noGrp="1"/>
          </p:cNvSpPr>
          <p:nvPr>
            <p:ph type="sldNum" sz="quarter" idx="12"/>
          </p:nvPr>
        </p:nvSpPr>
        <p:spPr/>
        <p:txBody>
          <a:bodyPr/>
          <a:lstStyle/>
          <a:p>
            <a:fld id="{725C68B6-61C2-468F-89AB-4B9F7531AA68}" type="slidenum">
              <a:rPr lang="ru-RU" sz="1800" smtClean="0">
                <a:solidFill>
                  <a:srgbClr val="04617B">
                    <a:shade val="90000"/>
                  </a:srgbClr>
                </a:solidFill>
              </a:rPr>
              <a:pPr/>
              <a:t>55</a:t>
            </a:fld>
            <a:endParaRPr lang="ru-RU" sz="1800" dirty="0">
              <a:solidFill>
                <a:srgbClr val="04617B">
                  <a:shade val="90000"/>
                </a:srgb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22775" y="448574"/>
            <a:ext cx="11905323" cy="1017917"/>
          </a:xfrm>
        </p:spPr>
        <p:txBody>
          <a:bodyPr>
            <a:noAutofit/>
          </a:bodyPr>
          <a:lstStyle/>
          <a:p>
            <a:pPr algn="ctr"/>
            <a:r>
              <a:rPr lang="ru-RU" sz="2800" b="1" dirty="0"/>
              <a:t>Ключевые предложения профсоюзов во 2 раздел </a:t>
            </a:r>
            <a:br>
              <a:rPr lang="ru-RU" sz="2800" b="1" dirty="0"/>
            </a:br>
            <a:r>
              <a:rPr lang="ru-RU" sz="2800" b="1" dirty="0"/>
              <a:t>«Заработная плата, доходы и уровень жизни населения» </a:t>
            </a:r>
            <a:br>
              <a:rPr lang="ru-RU" sz="2800" b="1" dirty="0"/>
            </a:br>
            <a:r>
              <a:rPr lang="ru-RU" sz="2800" b="1" dirty="0"/>
              <a:t>проекта </a:t>
            </a:r>
            <a:r>
              <a:rPr lang="ru-RU" sz="2800" b="1" dirty="0" err="1"/>
              <a:t>Генсоглашения</a:t>
            </a:r>
            <a:r>
              <a:rPr lang="ru-RU" sz="2800" b="1" dirty="0"/>
              <a:t> на очередной период</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56</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1"/>
          <p:cNvSpPr>
            <a:spLocks noChangeArrowheads="1"/>
          </p:cNvSpPr>
          <p:nvPr/>
        </p:nvSpPr>
        <p:spPr bwMode="auto">
          <a:xfrm>
            <a:off x="465827" y="3485895"/>
            <a:ext cx="11507638" cy="1579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endParaRPr lang="ru-RU" sz="2000" b="1" dirty="0">
              <a:latin typeface="Arial" pitchFamily="34" charset="0"/>
              <a:cs typeface="Arial" pitchFamily="34" charset="0"/>
            </a:endParaRP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465827" y="1372436"/>
            <a:ext cx="11507638" cy="71045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spcAft>
                <a:spcPts val="600"/>
              </a:spcAft>
            </a:pPr>
            <a:r>
              <a:rPr lang="ru-RU" sz="2000" u="sng" dirty="0">
                <a:latin typeface="Arial" pitchFamily="34" charset="0"/>
                <a:cs typeface="Arial" pitchFamily="34" charset="0"/>
              </a:rPr>
              <a:t>Обеспечить реализацию государственных гарантий по заработной плате, направленных на обеспечение достойного уровня жизни работников и их семей, в том числе на:</a:t>
            </a:r>
          </a:p>
          <a:p>
            <a:pPr indent="457200" algn="just">
              <a:spcAft>
                <a:spcPts val="600"/>
              </a:spcAft>
              <a:buFontTx/>
              <a:buChar char="-"/>
            </a:pPr>
            <a:r>
              <a:rPr lang="ru-RU" sz="2000" dirty="0">
                <a:latin typeface="Arial" pitchFamily="34" charset="0"/>
                <a:cs typeface="Arial" pitchFamily="34" charset="0"/>
              </a:rPr>
              <a:t>индексацию заработной платы работников не реже одного раза в год не менее чем на прогнозную величину роста индекса потребительских цен на соответствующий год; </a:t>
            </a:r>
          </a:p>
          <a:p>
            <a:pPr indent="457200" algn="just">
              <a:spcAft>
                <a:spcPts val="600"/>
              </a:spcAft>
              <a:buFontTx/>
              <a:buChar char="-"/>
            </a:pPr>
            <a:r>
              <a:rPr lang="ru-RU" sz="2000" dirty="0">
                <a:latin typeface="Arial" pitchFamily="34" charset="0"/>
                <a:cs typeface="Arial" pitchFamily="34" charset="0"/>
              </a:rPr>
              <a:t>разработку методики исчисления величины минимального потребительского бюджета в целях определения ориентира для установления МРОТ; </a:t>
            </a:r>
          </a:p>
          <a:p>
            <a:pPr indent="457200" algn="just">
              <a:spcAft>
                <a:spcPts val="600"/>
              </a:spcAft>
              <a:buFontTx/>
              <a:buChar char="-"/>
            </a:pPr>
            <a:r>
              <a:rPr lang="ru-RU" sz="2000" dirty="0">
                <a:latin typeface="Arial" pitchFamily="34" charset="0"/>
                <a:cs typeface="Arial" pitchFamily="34" charset="0"/>
              </a:rPr>
              <a:t>ежегодное повышение МРОТ с учетом обеспечения его роста не менее чем в 2 раза к 2030 году, а также установления МРОТ не менее чем на 30 процентов выше прожиточного минимума трудоспособного населения;</a:t>
            </a:r>
          </a:p>
          <a:p>
            <a:pPr indent="457200" algn="just">
              <a:spcAft>
                <a:spcPts val="600"/>
              </a:spcAft>
              <a:buFontTx/>
              <a:buChar char="-"/>
            </a:pPr>
            <a:r>
              <a:rPr lang="ru-RU" sz="2000" dirty="0">
                <a:latin typeface="Arial" pitchFamily="34" charset="0"/>
                <a:cs typeface="Arial" pitchFamily="34" charset="0"/>
              </a:rPr>
              <a:t>возмещение утраченного заработка (в том числе через механизм социального страхования) при введении режима неполного рабочего времени, объявлении простоя, несостоятельности (банкротства) организации; </a:t>
            </a:r>
          </a:p>
          <a:p>
            <a:pPr indent="457200" algn="just">
              <a:spcAft>
                <a:spcPts val="600"/>
              </a:spcAft>
              <a:buFontTx/>
              <a:buChar char="-"/>
            </a:pPr>
            <a:r>
              <a:rPr lang="ru-RU" sz="2000" dirty="0">
                <a:latin typeface="Arial" pitchFamily="34" charset="0"/>
                <a:cs typeface="Arial" pitchFamily="34" charset="0"/>
              </a:rPr>
              <a:t>сохранение действия всех районных коэффициентов и процентных надбавок к заработной плате работников, занятых на работе в местностях с особыми климатическими условиями, включая установленные НПА субъектов РФ и муниципальных образований;</a:t>
            </a:r>
          </a:p>
          <a:p>
            <a:pPr indent="457200" algn="just">
              <a:spcAft>
                <a:spcPts val="600"/>
              </a:spcAft>
              <a:buFontTx/>
              <a:buChar char="-"/>
            </a:pPr>
            <a:endParaRPr lang="ru-RU" sz="2400" dirty="0"/>
          </a:p>
          <a:p>
            <a:pPr indent="457200" algn="just"/>
            <a:endParaRPr lang="ru-RU" sz="2000" b="1" dirty="0">
              <a:latin typeface="Arial" pitchFamily="34" charset="0"/>
              <a:cs typeface="Arial" pitchFamily="34" charset="0"/>
            </a:endParaRP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22775" y="448574"/>
            <a:ext cx="11905323" cy="1017917"/>
          </a:xfrm>
        </p:spPr>
        <p:txBody>
          <a:bodyPr>
            <a:noAutofit/>
          </a:bodyPr>
          <a:lstStyle/>
          <a:p>
            <a:pPr algn="ctr"/>
            <a:r>
              <a:rPr lang="ru-RU" sz="2800" b="1" dirty="0"/>
              <a:t>Ключевые предложения профсоюзов во 2 раздел </a:t>
            </a:r>
            <a:br>
              <a:rPr lang="ru-RU" sz="2800" b="1" dirty="0"/>
            </a:br>
            <a:r>
              <a:rPr lang="ru-RU" sz="2800" b="1" dirty="0"/>
              <a:t>«Заработная плата, доходы и уровень жизни населения» </a:t>
            </a:r>
            <a:br>
              <a:rPr lang="ru-RU" sz="2800" b="1" dirty="0"/>
            </a:br>
            <a:r>
              <a:rPr lang="ru-RU" sz="2800" b="1" dirty="0"/>
              <a:t>проекта </a:t>
            </a:r>
            <a:r>
              <a:rPr lang="ru-RU" sz="2800" b="1" dirty="0" err="1"/>
              <a:t>Генсоглашения</a:t>
            </a:r>
            <a:r>
              <a:rPr lang="ru-RU" sz="2800" b="1" dirty="0"/>
              <a:t> на очередной период</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57</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1"/>
          <p:cNvSpPr>
            <a:spLocks noChangeArrowheads="1"/>
          </p:cNvSpPr>
          <p:nvPr/>
        </p:nvSpPr>
        <p:spPr bwMode="auto">
          <a:xfrm>
            <a:off x="465827" y="3485895"/>
            <a:ext cx="11507638" cy="1579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endParaRPr lang="ru-RU" sz="2000" b="1" dirty="0">
              <a:latin typeface="Arial" pitchFamily="34" charset="0"/>
              <a:cs typeface="Arial" pitchFamily="34" charset="0"/>
            </a:endParaRP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465827" y="1444812"/>
            <a:ext cx="11507638" cy="66582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spcAft>
                <a:spcPts val="600"/>
              </a:spcAft>
            </a:pPr>
            <a:r>
              <a:rPr lang="ru-RU" sz="2000" u="sng" dirty="0">
                <a:latin typeface="Arial" pitchFamily="34" charset="0"/>
                <a:cs typeface="Arial" pitchFamily="34" charset="0"/>
              </a:rPr>
              <a:t>Обеспечить совершенствование трудового законодательства РФ с учетом правовой позиции Конституционного Суда РФ, в том числе в части:</a:t>
            </a:r>
          </a:p>
          <a:p>
            <a:pPr indent="457200" algn="just">
              <a:spcAft>
                <a:spcPts val="600"/>
              </a:spcAft>
              <a:buFontTx/>
              <a:buChar char="-"/>
            </a:pPr>
            <a:r>
              <a:rPr lang="ru-RU" sz="2000" dirty="0">
                <a:latin typeface="Arial" pitchFamily="34" charset="0"/>
                <a:cs typeface="Arial" pitchFamily="34" charset="0"/>
              </a:rPr>
              <a:t>установления размера месячного вознаграждения за труд в виде размера тарифной ставки, оклада (должностного оклада) работника, имеющего наиболее низкий уровень квалификации (квалификационный уровень профессиональной квалификационной группы), не ниже минимального размера оплаты труда, установленного федеральным законом, и размера минимальной заработной платы в субъекте Российской Федерации;</a:t>
            </a:r>
          </a:p>
          <a:p>
            <a:pPr indent="457200" algn="just">
              <a:spcAft>
                <a:spcPts val="600"/>
              </a:spcAft>
              <a:buFontTx/>
              <a:buChar char="-"/>
            </a:pPr>
            <a:r>
              <a:rPr lang="ru-RU" sz="2000" dirty="0">
                <a:latin typeface="Arial" pitchFamily="34" charset="0"/>
                <a:cs typeface="Arial" pitchFamily="34" charset="0"/>
              </a:rPr>
              <a:t>приоритетного установления систем оплаты труда соглашениями и коллективными договорами.</a:t>
            </a:r>
          </a:p>
          <a:p>
            <a:pPr indent="457200" algn="just">
              <a:spcAft>
                <a:spcPts val="600"/>
              </a:spcAft>
            </a:pPr>
            <a:r>
              <a:rPr lang="ru-RU" sz="2000" u="sng" dirty="0">
                <a:latin typeface="Arial" pitchFamily="34" charset="0"/>
                <a:cs typeface="Arial" pitchFamily="34" charset="0"/>
              </a:rPr>
              <a:t>Проводить государственную политику, направленную на реализацию единых подходов к установлению размеров заработной платы в зависимости от уровня квалификации работников, сложности, количества и качества затраченного труда, в том числе обеспечить:</a:t>
            </a:r>
          </a:p>
          <a:p>
            <a:pPr indent="457200" algn="just">
              <a:spcAft>
                <a:spcPts val="600"/>
              </a:spcAft>
              <a:buFontTx/>
              <a:buChar char="-"/>
            </a:pPr>
            <a:r>
              <a:rPr lang="ru-RU" sz="2000" dirty="0">
                <a:latin typeface="Arial" pitchFamily="34" charset="0"/>
                <a:cs typeface="Arial" pitchFamily="34" charset="0"/>
              </a:rPr>
              <a:t>установление для работников бюджетной сферы и оборонно-промышленного комплекса единых систем оплаты труда на всей территории РФ;</a:t>
            </a:r>
          </a:p>
          <a:p>
            <a:pPr indent="457200" algn="just">
              <a:spcAft>
                <a:spcPts val="600"/>
              </a:spcAft>
              <a:buFontTx/>
              <a:buChar char="-"/>
            </a:pPr>
            <a:r>
              <a:rPr lang="ru-RU" sz="2000" dirty="0"/>
              <a:t>сохранение в новых субъектах РФ единой тарифной сетки.</a:t>
            </a:r>
            <a:endParaRPr lang="ru-RU" sz="2000" dirty="0">
              <a:latin typeface="Arial" pitchFamily="34" charset="0"/>
              <a:cs typeface="Arial" pitchFamily="34" charset="0"/>
            </a:endParaRPr>
          </a:p>
          <a:p>
            <a:pPr indent="457200" algn="just"/>
            <a:endParaRPr lang="ru-RU" sz="2000" b="1" dirty="0">
              <a:latin typeface="Arial" pitchFamily="34" charset="0"/>
              <a:cs typeface="Arial" pitchFamily="34" charset="0"/>
            </a:endParaRP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31401" y="198721"/>
            <a:ext cx="11905323" cy="879581"/>
          </a:xfrm>
        </p:spPr>
        <p:txBody>
          <a:bodyPr>
            <a:noAutofit/>
          </a:bodyPr>
          <a:lstStyle/>
          <a:p>
            <a:pPr algn="ctr"/>
            <a:r>
              <a:rPr lang="ru-RU" sz="2800" b="1" dirty="0"/>
              <a:t>Разработка Единых рекомендаций по установлению систем оплаты труда работников бюджетной сферы на 2024 год</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58</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18433" name="Rectangle 1"/>
          <p:cNvSpPr>
            <a:spLocks noChangeArrowheads="1"/>
          </p:cNvSpPr>
          <p:nvPr/>
        </p:nvSpPr>
        <p:spPr bwMode="auto">
          <a:xfrm>
            <a:off x="422694" y="1123906"/>
            <a:ext cx="11507638"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ts val="1000"/>
              </a:spcAft>
            </a:pPr>
            <a:r>
              <a:rPr lang="ru-RU" sz="2400" dirty="0">
                <a:latin typeface="Arial" pitchFamily="34" charset="0"/>
                <a:cs typeface="Arial" pitchFamily="34" charset="0"/>
              </a:rPr>
              <a:t>РТК ежегодно разрабатывает Единые рекомендации по установлению систем оплаты труда работников государственных и муниципальных учреждений.</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lvl="0" indent="450850" algn="just" eaLnBrk="0" fontAlgn="base" hangingPunct="0">
              <a:spcBef>
                <a:spcPct val="0"/>
              </a:spcBef>
              <a:spcAft>
                <a:spcPts val="1000"/>
              </a:spcAft>
            </a:pPr>
            <a:r>
              <a:rPr kumimoji="0" lang="ru-RU" sz="2400" b="0" i="0" u="none" strike="noStrike" cap="none" normalizeH="0" baseline="0" dirty="0">
                <a:ln>
                  <a:noFill/>
                </a:ln>
                <a:solidFill>
                  <a:schemeClr val="tx1"/>
                </a:solidFill>
                <a:effectLst/>
                <a:latin typeface="Arial" pitchFamily="34" charset="0"/>
                <a:cs typeface="Arial" pitchFamily="34" charset="0"/>
              </a:rPr>
              <a:t>Учитываются органами государственной власти всех уровней при определении объемов финансового обеспечения деятельности государственных и муниципальных учреждений </a:t>
            </a:r>
            <a:r>
              <a:rPr lang="ru-RU" sz="2400" dirty="0">
                <a:latin typeface="Arial" pitchFamily="34" charset="0"/>
                <a:cs typeface="Arial" pitchFamily="34" charset="0"/>
              </a:rPr>
              <a:t>(ч. 3 ст. 135 Трудового кодекса РФ).</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lvl="0" indent="450850" algn="just" eaLnBrk="0" fontAlgn="base" hangingPunct="0">
              <a:spcBef>
                <a:spcPct val="0"/>
              </a:spcBef>
              <a:spcAft>
                <a:spcPts val="1000"/>
              </a:spcAft>
            </a:pPr>
            <a:endParaRPr lang="ru-RU" sz="2400" dirty="0">
              <a:latin typeface="Arial" pitchFamily="34" charset="0"/>
              <a:cs typeface="Arial" pitchFamily="34" charset="0"/>
            </a:endParaRPr>
          </a:p>
          <a:p>
            <a:pPr lvl="0" indent="450850" algn="just" eaLnBrk="0" fontAlgn="base" hangingPunct="0">
              <a:spcBef>
                <a:spcPct val="0"/>
              </a:spcBef>
              <a:spcAft>
                <a:spcPts val="1000"/>
              </a:spcAft>
            </a:pPr>
            <a:r>
              <a:rPr lang="ru-RU" sz="2400" dirty="0">
                <a:latin typeface="Arial" pitchFamily="34" charset="0"/>
                <a:cs typeface="Arial" pitchFamily="34" charset="0"/>
              </a:rPr>
              <a:t>Минтрудом России был сформирован предварительный вариант проекта </a:t>
            </a:r>
            <a:br>
              <a:rPr lang="ru-RU" sz="2400" dirty="0">
                <a:latin typeface="Arial" pitchFamily="34" charset="0"/>
                <a:cs typeface="Arial" pitchFamily="34" charset="0"/>
              </a:rPr>
            </a:br>
            <a:r>
              <a:rPr lang="ru-RU" sz="2400" dirty="0">
                <a:latin typeface="Arial" pitchFamily="34" charset="0"/>
                <a:cs typeface="Arial" pitchFamily="34" charset="0"/>
              </a:rPr>
              <a:t>Единых рекомендаций на 2024 год, </a:t>
            </a:r>
          </a:p>
          <a:p>
            <a:pPr lvl="0" indent="450850" algn="just" eaLnBrk="0" fontAlgn="base" hangingPunct="0">
              <a:spcBef>
                <a:spcPct val="0"/>
              </a:spcBef>
              <a:spcAft>
                <a:spcPts val="1000"/>
              </a:spcAft>
            </a:pPr>
            <a:r>
              <a:rPr lang="ru-RU" sz="2400" dirty="0">
                <a:latin typeface="Arial" pitchFamily="34" charset="0"/>
                <a:cs typeface="Arial" pitchFamily="34" charset="0"/>
              </a:rPr>
              <a:t>За основу были взяты Единые рекомендации на 2023 год </a:t>
            </a:r>
            <a:br>
              <a:rPr lang="ru-RU" sz="2400" dirty="0">
                <a:latin typeface="Arial" pitchFamily="34" charset="0"/>
                <a:cs typeface="Arial" pitchFamily="34" charset="0"/>
              </a:rPr>
            </a:br>
            <a:r>
              <a:rPr lang="ru-RU" sz="2400" dirty="0">
                <a:latin typeface="Arial" pitchFamily="34" charset="0"/>
                <a:cs typeface="Arial" pitchFamily="34" charset="0"/>
              </a:rPr>
              <a:t>с изменениями, подготовленными федеральными органами исполнительной власти с участием общероссийских профсоюзов.</a:t>
            </a: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31401" y="457514"/>
            <a:ext cx="11905323" cy="576064"/>
          </a:xfrm>
        </p:spPr>
        <p:txBody>
          <a:bodyPr>
            <a:noAutofit/>
          </a:bodyPr>
          <a:lstStyle/>
          <a:p>
            <a:pPr algn="ctr"/>
            <a:r>
              <a:rPr lang="ru-RU" sz="2800" b="1" dirty="0"/>
              <a:t>Ключевые предложения ФНПР </a:t>
            </a:r>
            <a:br>
              <a:rPr lang="ru-RU" sz="2800" b="1" dirty="0"/>
            </a:br>
            <a:r>
              <a:rPr lang="ru-RU" sz="2800" b="1" dirty="0"/>
              <a:t>в проект Единых рекомендаций на 2024 год</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59</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1"/>
          <p:cNvSpPr>
            <a:spLocks noChangeArrowheads="1"/>
          </p:cNvSpPr>
          <p:nvPr/>
        </p:nvSpPr>
        <p:spPr bwMode="auto">
          <a:xfrm>
            <a:off x="465827" y="1602551"/>
            <a:ext cx="11507638" cy="5981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spcAft>
                <a:spcPts val="600"/>
              </a:spcAft>
            </a:pPr>
            <a:r>
              <a:rPr lang="ru-RU" sz="2000" b="1" dirty="0">
                <a:latin typeface="Arial" pitchFamily="34" charset="0"/>
                <a:cs typeface="Arial" pitchFamily="34" charset="0"/>
              </a:rPr>
              <a:t>1. Включить норму об установлении окладов (должностных окладов), ставок заработной платы работников, имеющих наиболее низкий уровень квалификации, не ниже МРОТ.</a:t>
            </a:r>
          </a:p>
          <a:p>
            <a:pPr indent="457200" algn="just">
              <a:spcAft>
                <a:spcPts val="600"/>
              </a:spcAft>
            </a:pPr>
            <a:r>
              <a:rPr lang="ru-RU" sz="2000" dirty="0">
                <a:latin typeface="Arial" pitchFamily="34" charset="0"/>
                <a:cs typeface="Arial" pitchFamily="34" charset="0"/>
              </a:rPr>
              <a:t>Согласно ч.3 ст. 37 Конституции РФ каждый имеет право на вознаграждение за труд не ниже МРОТ.</a:t>
            </a:r>
          </a:p>
          <a:p>
            <a:pPr indent="457200" algn="just">
              <a:spcAft>
                <a:spcPts val="600"/>
              </a:spcAft>
            </a:pPr>
            <a:r>
              <a:rPr lang="ru-RU" sz="2000" dirty="0">
                <a:latin typeface="Arial" pitchFamily="34" charset="0"/>
                <a:cs typeface="Arial" pitchFamily="34" charset="0"/>
              </a:rPr>
              <a:t>В соответствии с ч.1 ст. 129 и ч.2 ст. 135 Трудового кодекса РФ видами вознаграждения за труд являются тарифные ставки, оклады (должностные оклады).</a:t>
            </a:r>
          </a:p>
          <a:p>
            <a:pPr indent="457200" algn="just">
              <a:spcAft>
                <a:spcPts val="600"/>
              </a:spcAft>
            </a:pPr>
            <a:r>
              <a:rPr lang="ru-RU" sz="2000" dirty="0">
                <a:latin typeface="Arial" pitchFamily="34" charset="0"/>
                <a:cs typeface="Arial" pitchFamily="34" charset="0"/>
              </a:rPr>
              <a:t>Таким образом, тарифные ставки, оклады (должностные оклады) не могут быть установлены ниже МРОТ.</a:t>
            </a:r>
          </a:p>
          <a:p>
            <a:pPr indent="457200" algn="just">
              <a:spcAft>
                <a:spcPts val="600"/>
              </a:spcAft>
            </a:pPr>
            <a:r>
              <a:rPr lang="ru-RU" sz="2000" dirty="0">
                <a:latin typeface="Arial" pitchFamily="34" charset="0"/>
                <a:cs typeface="Arial" pitchFamily="34" charset="0"/>
              </a:rPr>
              <a:t>Данная позиция подтверждена Конституционным Судом РФ, который неоднократно отмечал, что вознаграждение за труд не ниже МРОТ гарантируется каждому, и, следовательно, определение его величины должно основываться на характеристиках труда, свойственных любой трудовой деятельности, без учета особых условий ее осуществления. </a:t>
            </a:r>
          </a:p>
          <a:p>
            <a:pPr indent="457200" algn="just"/>
            <a:endParaRPr lang="ru-RU" sz="2100" dirty="0">
              <a:latin typeface="Arial" pitchFamily="34" charset="0"/>
              <a:cs typeface="Arial" pitchFamily="34" charset="0"/>
            </a:endParaRP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2639616" y="1556792"/>
            <a:ext cx="9121013" cy="4248472"/>
          </a:xfrm>
        </p:spPr>
        <p:txBody>
          <a:bodyPr anchor="ctr">
            <a:normAutofit/>
          </a:bodyPr>
          <a:lstStyle/>
          <a:p>
            <a:pPr indent="541338" algn="just">
              <a:buClrTx/>
            </a:pPr>
            <a:r>
              <a:rPr lang="ru-RU" sz="2000" b="1" u="sng" dirty="0"/>
              <a:t>Проблема:</a:t>
            </a:r>
            <a:r>
              <a:rPr lang="ru-RU" sz="2000" b="1" dirty="0"/>
              <a:t> </a:t>
            </a:r>
            <a:r>
              <a:rPr lang="ru-RU" sz="2000" dirty="0"/>
              <a:t>«слабое» взаимодействия органов государственной власти с профсоюзами при подготовке и рассмотрении документов стратегического планирования.</a:t>
            </a:r>
          </a:p>
          <a:p>
            <a:pPr algn="just">
              <a:buClrTx/>
            </a:pPr>
            <a:endParaRPr lang="ru-RU" sz="2000" dirty="0"/>
          </a:p>
          <a:p>
            <a:pPr indent="541338" algn="just">
              <a:buClrTx/>
            </a:pPr>
            <a:r>
              <a:rPr lang="ru-RU" sz="2000" b="1" u="sng" dirty="0"/>
              <a:t>Решение</a:t>
            </a:r>
            <a:r>
              <a:rPr lang="ru-RU" sz="2000" dirty="0"/>
              <a:t>: дополнить статью 11 Федерального закона от 28.06.2014 № 172-ФЗ «О стратегическом планировании в Российской Федерации» нормой о рассмотрении документов стратегического планирования на заседании Российской трехсторонней комиссии по регулированию социально-трудовых отношений.</a:t>
            </a:r>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6</a:t>
            </a:fld>
            <a:endParaRPr lang="ru-RU"/>
          </a:p>
        </p:txBody>
      </p:sp>
      <p:sp>
        <p:nvSpPr>
          <p:cNvPr id="4" name="Прямоугольник 3">
            <a:extLst>
              <a:ext uri="{FF2B5EF4-FFF2-40B4-BE49-F238E27FC236}">
                <a16:creationId xmlns:a16="http://schemas.microsoft.com/office/drawing/2014/main" id="{0D663966-00E8-D844-BBFA-5B65E5BF5A7D}"/>
              </a:ext>
            </a:extLst>
          </p:cNvPr>
          <p:cNvSpPr/>
          <p:nvPr/>
        </p:nvSpPr>
        <p:spPr>
          <a:xfrm>
            <a:off x="0" y="-404024"/>
            <a:ext cx="12192000" cy="1692771"/>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endParaRPr lang="ru-RU" sz="2600" b="1" dirty="0">
              <a:latin typeface="+mn-lt"/>
              <a:cs typeface="Times New Roman" pitchFamily="18" charset="0"/>
            </a:endParaRPr>
          </a:p>
          <a:p>
            <a:pPr algn="ctr"/>
            <a:r>
              <a:rPr lang="ru-RU" sz="2600" b="1" dirty="0">
                <a:cs typeface="Times New Roman" pitchFamily="18" charset="0"/>
              </a:rPr>
              <a:t>2. Обеспечение участия объединений профсоюзов в разработке документов стратегического планирования</a:t>
            </a:r>
          </a:p>
          <a:p>
            <a:pPr algn="ctr"/>
            <a:endParaRPr lang="ru-RU" sz="2600" b="1" dirty="0">
              <a:latin typeface="+mn-lt"/>
            </a:endParaRPr>
          </a:p>
        </p:txBody>
      </p:sp>
      <p:pic>
        <p:nvPicPr>
          <p:cNvPr id="6" name="Рисунок 5" descr="Business-Growth-Forecast.jpg"/>
          <p:cNvPicPr>
            <a:picLocks noChangeAspect="1"/>
          </p:cNvPicPr>
          <p:nvPr/>
        </p:nvPicPr>
        <p:blipFill>
          <a:blip r:embed="rId2" cstate="print"/>
          <a:stretch>
            <a:fillRect/>
          </a:stretch>
        </p:blipFill>
        <p:spPr>
          <a:xfrm>
            <a:off x="0" y="2636912"/>
            <a:ext cx="2543605" cy="1470640"/>
          </a:xfrm>
          <a:prstGeom prst="rect">
            <a:avLst/>
          </a:prstGeom>
          <a:ln>
            <a:noFill/>
          </a:ln>
          <a:effectLst>
            <a:softEdge rad="11250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31401" y="457514"/>
            <a:ext cx="11905323" cy="576064"/>
          </a:xfrm>
        </p:spPr>
        <p:txBody>
          <a:bodyPr>
            <a:noAutofit/>
          </a:bodyPr>
          <a:lstStyle/>
          <a:p>
            <a:pPr algn="ctr"/>
            <a:r>
              <a:rPr lang="ru-RU" sz="2800" b="1" dirty="0"/>
              <a:t>Ключевые предложения ФНПР </a:t>
            </a:r>
            <a:br>
              <a:rPr lang="ru-RU" sz="2800" b="1" dirty="0"/>
            </a:br>
            <a:r>
              <a:rPr lang="ru-RU" sz="2800" b="1" dirty="0"/>
              <a:t>в проект Единых рекомендаций на 2024 год</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60</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1"/>
          <p:cNvSpPr>
            <a:spLocks noChangeArrowheads="1"/>
          </p:cNvSpPr>
          <p:nvPr/>
        </p:nvSpPr>
        <p:spPr bwMode="auto">
          <a:xfrm>
            <a:off x="465827" y="1619665"/>
            <a:ext cx="11507638" cy="62889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spcAft>
                <a:spcPts val="600"/>
              </a:spcAft>
            </a:pPr>
            <a:r>
              <a:rPr lang="ru-RU" sz="2000" b="1" dirty="0">
                <a:latin typeface="Arial" pitchFamily="34" charset="0"/>
                <a:cs typeface="Arial" pitchFamily="34" charset="0"/>
              </a:rPr>
              <a:t>2. Исключить норму, согласно которой выплаты компенсационного и стимулирующего характера осуществляются в пределах средств фонда оплаты труда государственных и муниципальных учреждений.</a:t>
            </a:r>
          </a:p>
          <a:p>
            <a:pPr indent="457200" algn="just">
              <a:spcAft>
                <a:spcPts val="600"/>
              </a:spcAft>
            </a:pPr>
            <a:r>
              <a:rPr lang="ru-RU" sz="2000" dirty="0">
                <a:latin typeface="Arial" pitchFamily="34" charset="0"/>
                <a:cs typeface="Arial" pitchFamily="34" charset="0"/>
              </a:rPr>
              <a:t>Отсутствие в учреждениях средств на выплату заработной платы не является причиной для произвольного снижения или ограничения ее размера. </a:t>
            </a:r>
          </a:p>
          <a:p>
            <a:pPr indent="457200" algn="just">
              <a:spcAft>
                <a:spcPts val="600"/>
              </a:spcAft>
            </a:pPr>
            <a:r>
              <a:rPr lang="ru-RU" sz="2000" dirty="0">
                <a:latin typeface="Arial" pitchFamily="34" charset="0"/>
                <a:cs typeface="Arial" pitchFamily="34" charset="0"/>
              </a:rPr>
              <a:t>Условия получения и размеры компенсационных и стимулирующих выплат устанавливаются в Трудовом кодексе, иных нормативных правовых актах, соглашениях и коллективных договорах.</a:t>
            </a:r>
          </a:p>
          <a:p>
            <a:pPr indent="457200" algn="just">
              <a:spcAft>
                <a:spcPts val="600"/>
              </a:spcAft>
            </a:pPr>
            <a:r>
              <a:rPr lang="ru-RU" sz="2000" dirty="0">
                <a:latin typeface="Arial" pitchFamily="34" charset="0"/>
                <a:cs typeface="Arial" pitchFamily="34" charset="0"/>
              </a:rPr>
              <a:t>Снижение или ограничение данных выплат работодателем в одностороннем порядке приведет к нарушению трудового законодательства, соглашений и коллективных договоров.</a:t>
            </a:r>
          </a:p>
          <a:p>
            <a:pPr indent="457200" algn="just">
              <a:spcAft>
                <a:spcPts val="600"/>
              </a:spcAft>
            </a:pPr>
            <a:r>
              <a:rPr lang="ru-RU" sz="2000" dirty="0">
                <a:latin typeface="Arial" pitchFamily="34" charset="0"/>
                <a:cs typeface="Arial" pitchFamily="34" charset="0"/>
              </a:rPr>
              <a:t>В случае недостатка в организации средств на выплату заработной платы представляется необходимым увеличить ее бюджетное финансирование.</a:t>
            </a:r>
          </a:p>
          <a:p>
            <a:pPr indent="457200" algn="just"/>
            <a:endParaRPr lang="ru-RU" sz="2000" dirty="0">
              <a:latin typeface="Arial" pitchFamily="34" charset="0"/>
              <a:cs typeface="Arial" pitchFamily="34" charset="0"/>
            </a:endParaRPr>
          </a:p>
          <a:p>
            <a:pPr indent="457200" algn="just"/>
            <a:endParaRPr lang="ru-RU" sz="2000" dirty="0">
              <a:latin typeface="Arial" pitchFamily="34" charset="0"/>
              <a:cs typeface="Arial" pitchFamily="34" charset="0"/>
            </a:endParaRPr>
          </a:p>
          <a:p>
            <a:pPr indent="457200" algn="just"/>
            <a:endParaRPr lang="ru-RU" sz="2100" dirty="0">
              <a:latin typeface="Arial" pitchFamily="34" charset="0"/>
              <a:cs typeface="Arial" pitchFamily="34" charset="0"/>
            </a:endParaRP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31401" y="457514"/>
            <a:ext cx="11905323" cy="576064"/>
          </a:xfrm>
        </p:spPr>
        <p:txBody>
          <a:bodyPr>
            <a:noAutofit/>
          </a:bodyPr>
          <a:lstStyle/>
          <a:p>
            <a:pPr algn="ctr"/>
            <a:r>
              <a:rPr lang="ru-RU" sz="2800" b="1" dirty="0"/>
              <a:t>Ключевые предложения ФНПР </a:t>
            </a:r>
            <a:br>
              <a:rPr lang="ru-RU" sz="2800" b="1" dirty="0"/>
            </a:br>
            <a:r>
              <a:rPr lang="ru-RU" sz="2800" b="1" dirty="0"/>
              <a:t>в проект Единых рекомендаций на 2024 год</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61</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1"/>
          <p:cNvSpPr>
            <a:spLocks noChangeArrowheads="1"/>
          </p:cNvSpPr>
          <p:nvPr/>
        </p:nvSpPr>
        <p:spPr bwMode="auto">
          <a:xfrm>
            <a:off x="465827" y="1474137"/>
            <a:ext cx="11507638" cy="5981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spcAft>
                <a:spcPts val="600"/>
              </a:spcAft>
            </a:pPr>
            <a:r>
              <a:rPr lang="ru-RU" sz="2000" b="1" dirty="0">
                <a:latin typeface="Arial" pitchFamily="34" charset="0"/>
                <a:cs typeface="Arial" pitchFamily="34" charset="0"/>
              </a:rPr>
              <a:t>3. Включить норму об установлении в новых субъектах РФ должностных окладов с учетом обеспечения их дифференциации в соответствии с Единой тарифной сеткой, действующей в соответствующем регионе.</a:t>
            </a:r>
          </a:p>
          <a:p>
            <a:pPr indent="457200" algn="just">
              <a:spcAft>
                <a:spcPts val="600"/>
              </a:spcAft>
            </a:pPr>
            <a:r>
              <a:rPr lang="ru-RU" sz="2000" dirty="0">
                <a:latin typeface="Arial" pitchFamily="34" charset="0"/>
                <a:cs typeface="Arial" pitchFamily="34" charset="0"/>
              </a:rPr>
              <a:t>Данная норма соответствует принятым в новых субъектах РФ нормативным правовым актам об оплате труда работников бюджетной сферы.</a:t>
            </a:r>
          </a:p>
          <a:p>
            <a:pPr indent="457200" algn="just">
              <a:spcAft>
                <a:spcPts val="600"/>
              </a:spcAft>
            </a:pPr>
            <a:endParaRPr lang="ru-RU" sz="2000" dirty="0">
              <a:latin typeface="Arial" pitchFamily="34" charset="0"/>
              <a:cs typeface="Arial" pitchFamily="34" charset="0"/>
            </a:endParaRPr>
          </a:p>
          <a:p>
            <a:pPr indent="457200" algn="just">
              <a:spcAft>
                <a:spcPts val="600"/>
              </a:spcAft>
            </a:pPr>
            <a:r>
              <a:rPr lang="ru-RU" sz="2000" b="1" dirty="0">
                <a:latin typeface="Arial" pitchFamily="34" charset="0"/>
                <a:cs typeface="Arial" pitchFamily="34" charset="0"/>
              </a:rPr>
              <a:t>4. ФНПР не поддержала предложение Минфина России об исключении принципа обеспечения повышения уровня реального содержания заработной платы </a:t>
            </a:r>
            <a:r>
              <a:rPr lang="ru-RU" sz="2000" b="1" u="sng" dirty="0">
                <a:latin typeface="Arial" pitchFamily="34" charset="0"/>
                <a:cs typeface="Arial" pitchFamily="34" charset="0"/>
              </a:rPr>
              <a:t>в связи с увеличением МРОТ</a:t>
            </a:r>
            <a:r>
              <a:rPr lang="ru-RU" sz="2000" b="1" dirty="0">
                <a:latin typeface="Arial" pitchFamily="34" charset="0"/>
                <a:cs typeface="Arial" pitchFamily="34" charset="0"/>
              </a:rPr>
              <a:t>.</a:t>
            </a:r>
          </a:p>
          <a:p>
            <a:pPr indent="457200" algn="just">
              <a:spcAft>
                <a:spcPts val="600"/>
              </a:spcAft>
            </a:pPr>
            <a:r>
              <a:rPr lang="ru-RU" sz="2000" dirty="0">
                <a:latin typeface="Arial" pitchFamily="34" charset="0"/>
                <a:cs typeface="Arial" pitchFamily="34" charset="0"/>
              </a:rPr>
              <a:t>Рост величины МРОТ может опережать темпы роста индекса потребительских цен, поэтому в Единых рекомендациях установлена зависимость повышения реальной заработной платы от роста МРОТ. </a:t>
            </a:r>
          </a:p>
          <a:p>
            <a:pPr indent="457200" algn="just"/>
            <a:endParaRPr lang="ru-RU" sz="2000" dirty="0">
              <a:latin typeface="Arial" pitchFamily="34" charset="0"/>
              <a:cs typeface="Arial" pitchFamily="34" charset="0"/>
            </a:endParaRPr>
          </a:p>
          <a:p>
            <a:pPr indent="457200" algn="just"/>
            <a:endParaRPr lang="ru-RU" sz="2100" dirty="0">
              <a:latin typeface="Arial" pitchFamily="34" charset="0"/>
              <a:cs typeface="Arial" pitchFamily="34" charset="0"/>
            </a:endParaRP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131401" y="457514"/>
            <a:ext cx="11905323" cy="576064"/>
          </a:xfrm>
        </p:spPr>
        <p:txBody>
          <a:bodyPr>
            <a:noAutofit/>
          </a:bodyPr>
          <a:lstStyle/>
          <a:p>
            <a:pPr algn="ctr"/>
            <a:r>
              <a:rPr lang="ru-RU" sz="2800" b="1" dirty="0"/>
              <a:t>Ключевые предложения ФНПР </a:t>
            </a:r>
            <a:br>
              <a:rPr lang="ru-RU" sz="2800" b="1" dirty="0"/>
            </a:br>
            <a:r>
              <a:rPr lang="ru-RU" sz="2800" b="1" dirty="0"/>
              <a:t>в проект Единых рекомендаций на 2024 год</a:t>
            </a:r>
          </a:p>
        </p:txBody>
      </p:sp>
      <p:sp>
        <p:nvSpPr>
          <p:cNvPr id="15" name="Номер слайда 14"/>
          <p:cNvSpPr>
            <a:spLocks noGrp="1"/>
          </p:cNvSpPr>
          <p:nvPr>
            <p:ph type="sldNum" sz="quarter" idx="12"/>
          </p:nvPr>
        </p:nvSpPr>
        <p:spPr/>
        <p:txBody>
          <a:bodyPr/>
          <a:lstStyle/>
          <a:p>
            <a:pPr>
              <a:defRPr/>
            </a:pPr>
            <a:fld id="{762B71A7-FE78-4406-88CC-B48783E11373}" type="slidenum">
              <a:rPr lang="ru-RU" smtClean="0"/>
              <a:pPr>
                <a:defRPr/>
              </a:pPr>
              <a:t>62</a:t>
            </a:fld>
            <a:endParaRPr lang="ru-RU" dirty="0"/>
          </a:p>
        </p:txBody>
      </p:sp>
      <p:sp>
        <p:nvSpPr>
          <p:cNvPr id="31" name="Номер слайда 15"/>
          <p:cNvSpPr txBox="1">
            <a:spLocks/>
          </p:cNvSpPr>
          <p:nvPr/>
        </p:nvSpPr>
        <p:spPr>
          <a:xfrm>
            <a:off x="8737600" y="6356351"/>
            <a:ext cx="28448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762B71A7-FE78-4406-88CC-B48783E11373}" type="slidenum">
              <a:rPr kumimoji="0" lang="ru-RU"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ru-RU"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Rectangle 1"/>
          <p:cNvSpPr>
            <a:spLocks noChangeArrowheads="1"/>
          </p:cNvSpPr>
          <p:nvPr/>
        </p:nvSpPr>
        <p:spPr bwMode="auto">
          <a:xfrm>
            <a:off x="465827" y="1450329"/>
            <a:ext cx="11507638" cy="5273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b="1" dirty="0">
                <a:latin typeface="Arial" pitchFamily="34" charset="0"/>
                <a:cs typeface="Arial" pitchFamily="34" charset="0"/>
              </a:rPr>
              <a:t>5. Дополнить отраженный в Единых рекомендациях перечень постановлений Конституционного Суда РФ новыми постановлениями от 15 июня 2023 года № 32-П </a:t>
            </a:r>
            <a:r>
              <a:rPr lang="ru-RU" sz="2000" i="1" dirty="0">
                <a:latin typeface="Arial" pitchFamily="34" charset="0"/>
                <a:cs typeface="Arial" pitchFamily="34" charset="0"/>
              </a:rPr>
              <a:t>(ст. 135 ТК РФ – о невозможности произвольного уменьшения работодателями заработной платы работников, в том числе при наличии дисциплинарного взыскания)</a:t>
            </a:r>
            <a:r>
              <a:rPr lang="ru-RU" sz="2000" dirty="0">
                <a:latin typeface="Arial" pitchFamily="34" charset="0"/>
                <a:cs typeface="Arial" pitchFamily="34" charset="0"/>
              </a:rPr>
              <a:t> </a:t>
            </a:r>
            <a:r>
              <a:rPr lang="ru-RU" sz="2000" b="1" dirty="0">
                <a:latin typeface="Arial" pitchFamily="34" charset="0"/>
                <a:cs typeface="Arial" pitchFamily="34" charset="0"/>
              </a:rPr>
              <a:t>и от 27 июня 2023 г. № 35-П </a:t>
            </a:r>
            <a:r>
              <a:rPr lang="ru-RU" sz="2000" i="1" dirty="0">
                <a:latin typeface="Arial" pitchFamily="34" charset="0"/>
                <a:cs typeface="Arial" pitchFamily="34" charset="0"/>
              </a:rPr>
              <a:t>(ст. 152 ТК РФ; об оплате сверхурочной работы с учетом начисления компенсационных и стимулирующих выплат)</a:t>
            </a:r>
            <a:r>
              <a:rPr lang="ru-RU" sz="2000" dirty="0">
                <a:latin typeface="Arial" pitchFamily="34" charset="0"/>
                <a:cs typeface="Arial" pitchFamily="34" charset="0"/>
              </a:rPr>
              <a:t>.</a:t>
            </a:r>
          </a:p>
          <a:p>
            <a:pPr indent="457200" algn="just"/>
            <a:endParaRPr lang="ru-RU" sz="2000" dirty="0">
              <a:latin typeface="Arial" pitchFamily="34" charset="0"/>
              <a:cs typeface="Arial" pitchFamily="34" charset="0"/>
            </a:endParaRPr>
          </a:p>
          <a:p>
            <a:pPr indent="457200" algn="just"/>
            <a:endParaRPr lang="ru-RU" sz="2000" dirty="0">
              <a:latin typeface="Arial" pitchFamily="34" charset="0"/>
              <a:cs typeface="Arial" pitchFamily="34" charset="0"/>
            </a:endParaRPr>
          </a:p>
          <a:p>
            <a:pPr indent="457200" algn="just"/>
            <a:r>
              <a:rPr lang="ru-RU" sz="2000" b="1" dirty="0">
                <a:latin typeface="Arial" pitchFamily="34" charset="0"/>
                <a:cs typeface="Arial" pitchFamily="34" charset="0"/>
              </a:rPr>
              <a:t>6.</a:t>
            </a:r>
            <a:r>
              <a:rPr lang="ru-RU" sz="2000" dirty="0">
                <a:latin typeface="Arial" pitchFamily="34" charset="0"/>
                <a:cs typeface="Arial" pitchFamily="34" charset="0"/>
              </a:rPr>
              <a:t> </a:t>
            </a:r>
            <a:r>
              <a:rPr lang="ru-RU" sz="2000" b="1" dirty="0">
                <a:latin typeface="Arial" pitchFamily="34" charset="0"/>
                <a:cs typeface="Arial" pitchFamily="34" charset="0"/>
              </a:rPr>
              <a:t>Включить в проект Единых рекомендаций новые разделы об особенностях формирования систем оплаты труда работников учреждений лесного хозяйства и работников учреждений жилищно-коммунального хозяйства, подготовленные Профсоюзом работников лесных отраслей РФ и Общероссийским профсоюзом работников жизнеобеспечения соответственно.</a:t>
            </a:r>
          </a:p>
          <a:p>
            <a:pPr lvl="0" indent="450850" algn="just" fontAlgn="base">
              <a:spcBef>
                <a:spcPct val="0"/>
              </a:spcBef>
              <a:spcAft>
                <a:spcPts val="1000"/>
              </a:spcAft>
            </a:pPr>
            <a:endParaRPr lang="ru-RU" sz="2000" dirty="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ts val="100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992" y="388196"/>
            <a:ext cx="10708649" cy="1570009"/>
          </a:xfrm>
        </p:spPr>
        <p:txBody>
          <a:bodyPr>
            <a:noAutofit/>
          </a:bodyPr>
          <a:lstStyle/>
          <a:p>
            <a:pPr algn="ctr"/>
            <a:r>
              <a:rPr lang="ru-RU" sz="2500" u="sng" dirty="0"/>
              <a:t>Во исполнение</a:t>
            </a:r>
            <a:r>
              <a:rPr lang="ru-RU" sz="2500" b="1" dirty="0">
                <a:latin typeface="Arial" pitchFamily="34" charset="0"/>
                <a:cs typeface="Arial" pitchFamily="34" charset="0"/>
              </a:rPr>
              <a:t> постановления Конституционного Суда РФ </a:t>
            </a:r>
            <a:br>
              <a:rPr lang="ru-RU" sz="2500" b="1" dirty="0">
                <a:latin typeface="Arial" pitchFamily="34" charset="0"/>
                <a:cs typeface="Arial" pitchFamily="34" charset="0"/>
              </a:rPr>
            </a:br>
            <a:r>
              <a:rPr lang="ru-RU" sz="2500" b="1" dirty="0">
                <a:latin typeface="Arial" pitchFamily="34" charset="0"/>
                <a:cs typeface="Arial" pitchFamily="34" charset="0"/>
              </a:rPr>
              <a:t>от 15 июня 2023 года № 32-П </a:t>
            </a:r>
            <a:r>
              <a:rPr lang="ru-RU" sz="2500" i="1" dirty="0">
                <a:latin typeface="Arial" pitchFamily="34" charset="0"/>
                <a:cs typeface="Arial" pitchFamily="34" charset="0"/>
              </a:rPr>
              <a:t>(ст. 135 ТК РФ – о невозможности произвольного уменьшения работодателями заработной платы работников, в том числе при наличии дисциплинарного взыскания)</a:t>
            </a:r>
            <a:endParaRPr lang="ru-RU" sz="2500" u="sng" dirty="0"/>
          </a:p>
        </p:txBody>
      </p:sp>
      <p:sp>
        <p:nvSpPr>
          <p:cNvPr id="3" name="Содержимое 2"/>
          <p:cNvSpPr>
            <a:spLocks noGrp="1"/>
          </p:cNvSpPr>
          <p:nvPr>
            <p:ph idx="1"/>
          </p:nvPr>
        </p:nvSpPr>
        <p:spPr>
          <a:xfrm>
            <a:off x="526211" y="1974716"/>
            <a:ext cx="11179833" cy="4236304"/>
          </a:xfrm>
        </p:spPr>
        <p:txBody>
          <a:bodyPr>
            <a:noAutofit/>
          </a:bodyPr>
          <a:lstStyle/>
          <a:p>
            <a:r>
              <a:rPr lang="ru-RU" b="1" dirty="0"/>
              <a:t>Проект ФЗ«О внесении изменения в статью 135 ТК РФ».</a:t>
            </a:r>
            <a:endParaRPr lang="ru-RU" dirty="0"/>
          </a:p>
          <a:p>
            <a:r>
              <a:rPr lang="ru-RU" sz="2400" dirty="0"/>
              <a:t>Законопроектом вводятся нормы, предусматривающие, что:</a:t>
            </a:r>
          </a:p>
          <a:p>
            <a:r>
              <a:rPr lang="ru-RU" sz="2400" dirty="0"/>
              <a:t>- начисление стимулирующих выплат не может зависеть от наличия у работника неснятого дисциплинарного взыскания;</a:t>
            </a:r>
          </a:p>
          <a:p>
            <a:r>
              <a:rPr lang="ru-RU" sz="2400" dirty="0"/>
              <a:t>- дисциплинарное взыскание может однократно учитываться при начислении премий за период, когда к работнику применено данное взыскание;</a:t>
            </a:r>
          </a:p>
          <a:p>
            <a:r>
              <a:rPr lang="ru-RU" sz="2400" dirty="0"/>
              <a:t>- снижение размера премий в связи с дисциплинарным взысканием не может привести к уменьшению размера месячной заработной платы работника более чем на 20%.</a:t>
            </a:r>
          </a:p>
          <a:p>
            <a:pPr algn="just"/>
            <a:endParaRPr lang="ru-RU" sz="2200" dirty="0">
              <a:solidFill>
                <a:srgbClr val="FF0000"/>
              </a:solidFill>
            </a:endParaRPr>
          </a:p>
        </p:txBody>
      </p:sp>
      <p:sp>
        <p:nvSpPr>
          <p:cNvPr id="4" name="Номер слайда 3"/>
          <p:cNvSpPr>
            <a:spLocks noGrp="1"/>
          </p:cNvSpPr>
          <p:nvPr>
            <p:ph type="sldNum" sz="quarter" idx="12"/>
          </p:nvPr>
        </p:nvSpPr>
        <p:spPr/>
        <p:txBody>
          <a:bodyPr/>
          <a:lstStyle/>
          <a:p>
            <a:fld id="{BE15108C-154A-4A5A-9C05-91A49A422BA7}"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936" y="500351"/>
            <a:ext cx="11386868" cy="1262641"/>
          </a:xfrm>
        </p:spPr>
        <p:txBody>
          <a:bodyPr>
            <a:noAutofit/>
          </a:bodyPr>
          <a:lstStyle/>
          <a:p>
            <a:pPr algn="ctr"/>
            <a:r>
              <a:rPr lang="ru-RU" sz="2500" u="sng" dirty="0"/>
              <a:t>Во исполнение</a:t>
            </a:r>
            <a:r>
              <a:rPr lang="ru-RU" sz="2500" b="1" dirty="0">
                <a:latin typeface="Arial" pitchFamily="34" charset="0"/>
                <a:cs typeface="Arial" pitchFamily="34" charset="0"/>
              </a:rPr>
              <a:t> постановления Конституционного Суда РФ от </a:t>
            </a:r>
            <a:br>
              <a:rPr lang="ru-RU" sz="2500" b="1" dirty="0">
                <a:latin typeface="Arial" pitchFamily="34" charset="0"/>
                <a:cs typeface="Arial" pitchFamily="34" charset="0"/>
              </a:rPr>
            </a:br>
            <a:r>
              <a:rPr lang="ru-RU" sz="2500" b="1" dirty="0">
                <a:latin typeface="Arial" pitchFamily="34" charset="0"/>
                <a:cs typeface="Arial" pitchFamily="34" charset="0"/>
              </a:rPr>
              <a:t>27 июня 2023 г. № 35-П </a:t>
            </a:r>
            <a:r>
              <a:rPr lang="ru-RU" sz="2500" i="1" dirty="0">
                <a:latin typeface="Arial" pitchFamily="34" charset="0"/>
                <a:cs typeface="Arial" pitchFamily="34" charset="0"/>
              </a:rPr>
              <a:t>(ст. 152 ТК РФ; об оплате сверхурочной работы с учетом начисления компенсационных и стимулирующих выплат)</a:t>
            </a:r>
            <a:r>
              <a:rPr lang="ru-RU" sz="2500" dirty="0">
                <a:latin typeface="Arial" pitchFamily="34" charset="0"/>
                <a:cs typeface="Arial" pitchFamily="34" charset="0"/>
              </a:rPr>
              <a:t> </a:t>
            </a:r>
            <a:endParaRPr lang="ru-RU" sz="2500" u="sng" dirty="0"/>
          </a:p>
        </p:txBody>
      </p:sp>
      <p:sp>
        <p:nvSpPr>
          <p:cNvPr id="3" name="Содержимое 2"/>
          <p:cNvSpPr>
            <a:spLocks noGrp="1"/>
          </p:cNvSpPr>
          <p:nvPr>
            <p:ph idx="1"/>
          </p:nvPr>
        </p:nvSpPr>
        <p:spPr/>
        <p:txBody>
          <a:bodyPr>
            <a:normAutofit fontScale="92500" lnSpcReduction="10000"/>
          </a:bodyPr>
          <a:lstStyle/>
          <a:p>
            <a:r>
              <a:rPr lang="ru-RU" sz="2400" b="1" dirty="0"/>
              <a:t>Проект ФЗ «О внесении изменения в статью 152 ТК РФ».</a:t>
            </a:r>
            <a:endParaRPr lang="ru-RU" sz="2400" dirty="0"/>
          </a:p>
          <a:p>
            <a:r>
              <a:rPr lang="ru-RU" sz="2400" dirty="0"/>
              <a:t>Законопроектом предлагается закрепить норму, согласно которой сверхурочная работа оплачивается в повышенном размере исходя из всей заработной платы, включая компенсационные и стимулирующие выплаты </a:t>
            </a:r>
            <a:r>
              <a:rPr lang="ru-RU" sz="2400" i="1" dirty="0"/>
              <a:t>(предложено ФНПР)</a:t>
            </a:r>
            <a:r>
              <a:rPr lang="ru-RU" sz="2400" dirty="0"/>
              <a:t>.</a:t>
            </a:r>
          </a:p>
          <a:p>
            <a:r>
              <a:rPr lang="ru-RU" sz="2400" dirty="0"/>
              <a:t>Работодатели не поддержали законопроект и предложили вернуться к начальной редакции, предполагающей оплату сверхурочной работы исходя из повышенного размера тарифных ставок, но «одинарного» размера компенсационных и стимулирующих выплат.</a:t>
            </a:r>
          </a:p>
        </p:txBody>
      </p:sp>
      <p:sp>
        <p:nvSpPr>
          <p:cNvPr id="4" name="Номер слайда 3"/>
          <p:cNvSpPr>
            <a:spLocks noGrp="1"/>
          </p:cNvSpPr>
          <p:nvPr>
            <p:ph type="sldNum" sz="quarter" idx="12"/>
          </p:nvPr>
        </p:nvSpPr>
        <p:spPr/>
        <p:txBody>
          <a:bodyPr/>
          <a:lstStyle/>
          <a:p>
            <a:fld id="{BE15108C-154A-4A5A-9C05-91A49A422BA7}"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3392" y="1484784"/>
            <a:ext cx="10972800" cy="5184576"/>
          </a:xfrm>
        </p:spPr>
        <p:txBody>
          <a:bodyPr>
            <a:normAutofit/>
          </a:bodyPr>
          <a:lstStyle/>
          <a:p>
            <a:pPr marL="0" indent="542925" algn="just">
              <a:buNone/>
            </a:pPr>
            <a:r>
              <a:rPr lang="ru-RU" sz="2400" dirty="0">
                <a:latin typeface="Times New Roman" pitchFamily="18" charset="0"/>
                <a:cs typeface="Times New Roman" pitchFamily="18" charset="0"/>
              </a:rPr>
              <a:t>Постановления </a:t>
            </a:r>
            <a:r>
              <a:rPr lang="ru-RU" sz="2400" dirty="0" err="1">
                <a:latin typeface="Times New Roman" pitchFamily="18" charset="0"/>
                <a:cs typeface="Times New Roman" pitchFamily="18" charset="0"/>
              </a:rPr>
              <a:t>ГосДумы</a:t>
            </a:r>
            <a:r>
              <a:rPr lang="ru-RU" sz="2400" dirty="0">
                <a:latin typeface="Times New Roman" pitchFamily="18" charset="0"/>
                <a:cs typeface="Times New Roman" pitchFamily="18" charset="0"/>
              </a:rPr>
              <a:t> о принятии в 3-ем чтении Закона от 28.06.2021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219 «О внесении изменений в отдельные законодательные акты Российской Федерации в части регулирования вопросов занятости населения в Российской Федерации».</a:t>
            </a:r>
          </a:p>
          <a:p>
            <a:pPr marL="0" indent="542925" algn="just">
              <a:buNone/>
            </a:pPr>
            <a:endParaRPr lang="ru-RU" sz="2400" dirty="0">
              <a:latin typeface="Times New Roman" pitchFamily="18" charset="0"/>
              <a:cs typeface="Times New Roman" pitchFamily="18" charset="0"/>
            </a:endParaRPr>
          </a:p>
          <a:p>
            <a:pPr marL="0" indent="542925" algn="just">
              <a:buNone/>
            </a:pPr>
            <a:r>
              <a:rPr lang="ru-RU" sz="2400" dirty="0">
                <a:latin typeface="Times New Roman" pitchFamily="18" charset="0"/>
                <a:cs typeface="Times New Roman" pitchFamily="18" charset="0"/>
              </a:rPr>
              <a:t>Основная причина разработки нового закона о занятости ― </a:t>
            </a:r>
            <a:r>
              <a:rPr lang="ru-RU" sz="2400" b="1" dirty="0">
                <a:latin typeface="Times New Roman" pitchFamily="18" charset="0"/>
                <a:cs typeface="Times New Roman" pitchFamily="18" charset="0"/>
              </a:rPr>
              <a:t>несоответствие действующего Закона о занятости современным тенденциям на рынке труда.</a:t>
            </a:r>
          </a:p>
          <a:p>
            <a:pPr marL="0" indent="542925" algn="just">
              <a:buNone/>
            </a:pPr>
            <a:endParaRPr lang="ru-RU" sz="2400" dirty="0">
              <a:latin typeface="Times New Roman" pitchFamily="18" charset="0"/>
              <a:cs typeface="Times New Roman" pitchFamily="18" charset="0"/>
            </a:endParaRPr>
          </a:p>
          <a:p>
            <a:pPr marL="0" indent="542925" algn="just">
              <a:buNone/>
            </a:pPr>
            <a:r>
              <a:rPr lang="ru-RU" sz="2400" dirty="0">
                <a:latin typeface="Times New Roman" pitchFamily="18" charset="0"/>
                <a:cs typeface="Times New Roman" pitchFamily="18" charset="0"/>
              </a:rPr>
              <a:t>Законопроект разрабатывался </a:t>
            </a:r>
            <a:r>
              <a:rPr lang="ru-RU" sz="2400" b="1" dirty="0">
                <a:latin typeface="Times New Roman" pitchFamily="18" charset="0"/>
                <a:cs typeface="Times New Roman" pitchFamily="18" charset="0"/>
              </a:rPr>
              <a:t>с участием социальных партнеров</a:t>
            </a:r>
            <a:r>
              <a:rPr lang="ru-RU" sz="2400" dirty="0">
                <a:latin typeface="Times New Roman" pitchFamily="18" charset="0"/>
                <a:cs typeface="Times New Roman" pitchFamily="18" charset="0"/>
              </a:rPr>
              <a:t> в рамках рабочей группы Комитета </a:t>
            </a:r>
            <a:r>
              <a:rPr lang="ru-RU" sz="2400" dirty="0" err="1">
                <a:latin typeface="Times New Roman" pitchFamily="18" charset="0"/>
                <a:cs typeface="Times New Roman" pitchFamily="18" charset="0"/>
              </a:rPr>
              <a:t>ГосДумы</a:t>
            </a:r>
            <a:r>
              <a:rPr lang="ru-RU" sz="2400" dirty="0">
                <a:latin typeface="Times New Roman" pitchFamily="18" charset="0"/>
                <a:cs typeface="Times New Roman" pitchFamily="18" charset="0"/>
              </a:rPr>
              <a:t> по труду и рабочих совещаний </a:t>
            </a:r>
            <a:r>
              <a:rPr lang="ru-RU" sz="2400" u="sng" dirty="0">
                <a:latin typeface="Times New Roman" pitchFamily="18" charset="0"/>
                <a:cs typeface="Times New Roman" pitchFamily="18" charset="0"/>
              </a:rPr>
              <a:t>на площадке Минтруда России</a:t>
            </a:r>
            <a:r>
              <a:rPr lang="ru-RU" sz="2400" dirty="0">
                <a:latin typeface="Times New Roman" pitchFamily="18" charset="0"/>
                <a:cs typeface="Times New Roman" pitchFamily="18" charset="0"/>
              </a:rPr>
              <a:t>.</a:t>
            </a:r>
          </a:p>
          <a:p>
            <a:pPr marL="0" indent="542925" algn="just">
              <a:buNone/>
            </a:pPr>
            <a:endParaRPr lang="ru-RU" sz="2400" dirty="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a:xfrm>
            <a:off x="623392" y="332656"/>
            <a:ext cx="10972800" cy="79208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sz="2800" dirty="0">
                <a:effectLst/>
                <a:latin typeface="Times New Roman" pitchFamily="18" charset="0"/>
                <a:cs typeface="Times New Roman" pitchFamily="18" charset="0"/>
              </a:rPr>
              <a:t>Законопроект о занятости</a:t>
            </a:r>
          </a:p>
        </p:txBody>
      </p:sp>
      <p:sp>
        <p:nvSpPr>
          <p:cNvPr id="5" name="Номер слайда 4"/>
          <p:cNvSpPr>
            <a:spLocks noGrp="1"/>
          </p:cNvSpPr>
          <p:nvPr>
            <p:ph type="sldNum" sz="quarter" idx="12"/>
          </p:nvPr>
        </p:nvSpPr>
        <p:spPr/>
        <p:txBody>
          <a:bodyPr/>
          <a:lstStyle/>
          <a:p>
            <a:fld id="{725C68B6-61C2-468F-89AB-4B9F7531AA68}" type="slidenum">
              <a:rPr lang="ru-RU" smtClean="0"/>
              <a:pPr/>
              <a:t>65</a:t>
            </a:fld>
            <a:endParaRPr lang="ru-RU"/>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39349" y="116632"/>
          <a:ext cx="11952651" cy="6360368"/>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4E1C5BB3-00DF-45E3-B2F8-349D0D269A18}" type="slidenum">
              <a:rPr lang="ru-RU" smtClean="0"/>
              <a:pPr/>
              <a:t>66</a:t>
            </a:fld>
            <a:endParaRPr lang="ru-RU"/>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239349" y="116631"/>
          <a:ext cx="11690983" cy="6603345"/>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fld id="{4E1C5BB3-00DF-45E3-B2F8-349D0D269A18}" type="slidenum">
              <a:rPr lang="ru-RU" smtClean="0"/>
              <a:pPr/>
              <a:t>67</a:t>
            </a:fld>
            <a:endParaRPr lang="ru-RU"/>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24744"/>
          </a:xfrm>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ru-RU" sz="2500" b="1" dirty="0">
                <a:solidFill>
                  <a:schemeClr val="tx1"/>
                </a:solidFill>
              </a:rPr>
              <a:t>Социальное партнерство вне формата РТК</a:t>
            </a:r>
          </a:p>
        </p:txBody>
      </p:sp>
      <p:sp>
        <p:nvSpPr>
          <p:cNvPr id="3" name="Содержимое 2"/>
          <p:cNvSpPr>
            <a:spLocks noGrp="1"/>
          </p:cNvSpPr>
          <p:nvPr>
            <p:ph idx="1"/>
          </p:nvPr>
        </p:nvSpPr>
        <p:spPr>
          <a:xfrm>
            <a:off x="623392" y="1340768"/>
            <a:ext cx="10972800" cy="2088232"/>
          </a:xfrm>
        </p:spPr>
        <p:style>
          <a:lnRef idx="1">
            <a:schemeClr val="accent2"/>
          </a:lnRef>
          <a:fillRef idx="2">
            <a:schemeClr val="accent2"/>
          </a:fillRef>
          <a:effectRef idx="1">
            <a:schemeClr val="accent2"/>
          </a:effectRef>
          <a:fontRef idx="minor">
            <a:schemeClr val="dk1"/>
          </a:fontRef>
        </p:style>
        <p:txBody>
          <a:bodyPr anchor="t">
            <a:normAutofit/>
          </a:bodyPr>
          <a:lstStyle/>
          <a:p>
            <a:pPr marL="0" indent="0">
              <a:buNone/>
            </a:pPr>
            <a:r>
              <a:rPr lang="ru-RU" sz="2000" b="1" dirty="0"/>
              <a:t>Межведомственная рабочая группа по восстановлению рынка труда</a:t>
            </a:r>
          </a:p>
          <a:p>
            <a:pPr marL="0" indent="0" algn="just">
              <a:buNone/>
            </a:pPr>
            <a:r>
              <a:rPr lang="ru-RU" sz="1700" dirty="0"/>
              <a:t>В состав </a:t>
            </a:r>
            <a:r>
              <a:rPr lang="ru-RU" sz="1700" u="sng" dirty="0"/>
              <a:t>МРГ по рынку труда</a:t>
            </a:r>
            <a:r>
              <a:rPr lang="ru-RU" sz="1700" dirty="0"/>
              <a:t>, которую возглавляет заместитель председателя Правительства РФ </a:t>
            </a:r>
            <a:r>
              <a:rPr lang="ru-RU" sz="1700" u="sng" dirty="0"/>
              <a:t>Голикова Т.А., </a:t>
            </a:r>
            <a:r>
              <a:rPr lang="ru-RU" sz="1700" dirty="0"/>
              <a:t>входит </a:t>
            </a:r>
            <a:r>
              <a:rPr lang="ru-RU" sz="1700" u="sng" dirty="0"/>
              <a:t>заместитель Председателя ФНПР Кузьмина Н.Н. </a:t>
            </a:r>
          </a:p>
          <a:p>
            <a:pPr marL="0" indent="0" algn="just">
              <a:buNone/>
            </a:pPr>
            <a:r>
              <a:rPr lang="ru-RU" sz="1700" dirty="0"/>
              <a:t>На еженедельных заседаниях рассматривается ситуация на рынке труда </a:t>
            </a:r>
            <a:r>
              <a:rPr lang="ru-RU" sz="1700" u="sng" dirty="0"/>
              <a:t>в целом</a:t>
            </a:r>
            <a:r>
              <a:rPr lang="ru-RU" sz="1700" dirty="0"/>
              <a:t> по Российской Федерации, в отдельных федеральных округах и </a:t>
            </a:r>
            <a:r>
              <a:rPr lang="ru-RU" sz="1700" u="sng" dirty="0"/>
              <a:t>субъектах РФ</a:t>
            </a:r>
            <a:r>
              <a:rPr lang="ru-RU" sz="1700" dirty="0"/>
              <a:t>, а также на отдельных </a:t>
            </a:r>
            <a:r>
              <a:rPr lang="ru-RU" sz="1700" u="sng" dirty="0"/>
              <a:t>предприятиях</a:t>
            </a:r>
            <a:r>
              <a:rPr lang="ru-RU" sz="1700" dirty="0"/>
              <a:t>.</a:t>
            </a:r>
          </a:p>
          <a:p>
            <a:pPr marL="0" indent="0">
              <a:buNone/>
            </a:pPr>
            <a:endParaRPr lang="ru-RU" sz="2000" b="1" dirty="0"/>
          </a:p>
        </p:txBody>
      </p:sp>
      <p:sp>
        <p:nvSpPr>
          <p:cNvPr id="4" name="Содержимое 2"/>
          <p:cNvSpPr txBox="1">
            <a:spLocks/>
          </p:cNvSpPr>
          <p:nvPr/>
        </p:nvSpPr>
        <p:spPr>
          <a:xfrm>
            <a:off x="623392" y="3573016"/>
            <a:ext cx="10972800" cy="3024336"/>
          </a:xfrm>
          <a:prstGeom prst="rect">
            <a:avLst/>
          </a:prstGeom>
        </p:spPr>
        <p:style>
          <a:lnRef idx="1">
            <a:schemeClr val="accent3"/>
          </a:lnRef>
          <a:fillRef idx="2">
            <a:schemeClr val="accent3"/>
          </a:fillRef>
          <a:effectRef idx="1">
            <a:schemeClr val="accent3"/>
          </a:effectRef>
          <a:fontRef idx="minor">
            <a:schemeClr val="dk1"/>
          </a:fontRef>
        </p:style>
        <p:txBody>
          <a:bodyPr vert="horz">
            <a:normAutofit fontScale="62500" lnSpcReduction="20000"/>
          </a:bodyPr>
          <a:lstStyle/>
          <a:p>
            <a:pPr lvl="0" algn="just">
              <a:spcBef>
                <a:spcPct val="20000"/>
              </a:spcBef>
              <a:buClr>
                <a:schemeClr val="accent3"/>
              </a:buClr>
              <a:buSzPct val="95000"/>
            </a:pPr>
            <a:r>
              <a:rPr lang="ru-RU" sz="3200" b="1" dirty="0"/>
              <a:t>Рабочая группа Комитета Государственной Думы по труду, социальной политике и делам ветеранов </a:t>
            </a:r>
            <a:r>
              <a:rPr lang="ru-RU" sz="3200" b="1" u="sng" dirty="0"/>
              <a:t>по совершенствованию трудового законодательства и законодательства о занятости населения</a:t>
            </a:r>
            <a:r>
              <a:rPr lang="ru-RU" sz="3200" b="1" dirty="0"/>
              <a:t> в Российской Федерации</a:t>
            </a:r>
          </a:p>
          <a:p>
            <a:pPr lvl="0" algn="just">
              <a:lnSpc>
                <a:spcPct val="120000"/>
              </a:lnSpc>
              <a:spcBef>
                <a:spcPct val="20000"/>
              </a:spcBef>
              <a:buClr>
                <a:schemeClr val="accent3"/>
              </a:buClr>
              <a:buSzPct val="95000"/>
            </a:pPr>
            <a:r>
              <a:rPr lang="ru-RU" sz="2700" dirty="0"/>
              <a:t>В состав рабочей группы Комитета, которую возглавляет заместитель руководителя фракции «ЕДИНАЯ РОССИЯ» в Государственной Думе </a:t>
            </a:r>
            <a:r>
              <a:rPr lang="ru-RU" sz="2700" u="sng" dirty="0"/>
              <a:t>Исаев А.К.,</a:t>
            </a:r>
            <a:r>
              <a:rPr lang="ru-RU" sz="2700" dirty="0"/>
              <a:t> входит Секретарь ФНПР, руководитель Департамента социально-трудовых отношений и социального партнерства Аппарата ФНПР </a:t>
            </a:r>
            <a:r>
              <a:rPr lang="ru-RU" sz="2700" u="sng" dirty="0"/>
              <a:t>Соколов О.В.</a:t>
            </a:r>
          </a:p>
          <a:p>
            <a:pPr lvl="0" algn="just">
              <a:lnSpc>
                <a:spcPct val="120000"/>
              </a:lnSpc>
              <a:spcBef>
                <a:spcPct val="20000"/>
              </a:spcBef>
              <a:buClr>
                <a:schemeClr val="accent3"/>
              </a:buClr>
              <a:buSzPct val="95000"/>
            </a:pPr>
            <a:r>
              <a:rPr lang="ru-RU" sz="2700" dirty="0"/>
              <a:t>На заседаниях рабочей группы обсуждаются вопросы, касающиеся подготовки </a:t>
            </a:r>
            <a:r>
              <a:rPr lang="ru-RU" sz="2700" u="sng" dirty="0"/>
              <a:t>новой редакции Закона о занятости</a:t>
            </a:r>
            <a:r>
              <a:rPr lang="ru-RU" sz="2700" dirty="0"/>
              <a:t>, совершенствования в сфере оплаты труда и системы социального партнерства.</a:t>
            </a:r>
            <a:endParaRPr kumimoji="0" lang="ru-RU" sz="27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844825"/>
            <a:ext cx="12192000" cy="646331"/>
          </a:xfrm>
          <a:prstGeom prst="rect">
            <a:avLst/>
          </a:prstGeom>
          <a:noFill/>
        </p:spPr>
        <p:txBody>
          <a:bodyPr wrap="square">
            <a:spAutoFit/>
          </a:bodyPr>
          <a:lstStyle/>
          <a:p>
            <a:pPr indent="457200" algn="just"/>
            <a:endParaRPr lang="ru-RU" dirty="0"/>
          </a:p>
          <a:p>
            <a:pPr algn="just">
              <a:defRPr/>
            </a:pPr>
            <a:r>
              <a:rPr lang="ru-RU"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11" name="Заголовок 10"/>
          <p:cNvSpPr>
            <a:spLocks noGrp="1"/>
          </p:cNvSpPr>
          <p:nvPr>
            <p:ph type="title"/>
          </p:nvPr>
        </p:nvSpPr>
        <p:spPr>
          <a:xfrm>
            <a:off x="609600" y="620688"/>
            <a:ext cx="10972800" cy="576064"/>
          </a:xfrm>
        </p:spPr>
        <p:txBody>
          <a:bodyPr>
            <a:noAutofit/>
          </a:bodyPr>
          <a:lstStyle/>
          <a:p>
            <a:pPr algn="ctr"/>
            <a:r>
              <a:rPr lang="ru-RU" sz="2800" b="1" dirty="0"/>
              <a:t>О ситуации на рынке труда</a:t>
            </a:r>
          </a:p>
        </p:txBody>
      </p:sp>
      <p:sp>
        <p:nvSpPr>
          <p:cNvPr id="6" name="Номер слайда 5"/>
          <p:cNvSpPr>
            <a:spLocks noGrp="1"/>
          </p:cNvSpPr>
          <p:nvPr>
            <p:ph type="sldNum" sz="quarter" idx="12"/>
          </p:nvPr>
        </p:nvSpPr>
        <p:spPr/>
        <p:txBody>
          <a:bodyPr/>
          <a:lstStyle/>
          <a:p>
            <a:pPr>
              <a:defRPr/>
            </a:pPr>
            <a:fld id="{762B71A7-FE78-4406-88CC-B48783E11373}" type="slidenum">
              <a:rPr lang="ru-RU" smtClean="0"/>
              <a:pPr>
                <a:defRPr/>
              </a:pPr>
              <a:t>69</a:t>
            </a:fld>
            <a:endParaRPr lang="ru-RU"/>
          </a:p>
        </p:txBody>
      </p:sp>
      <p:sp>
        <p:nvSpPr>
          <p:cNvPr id="5" name="TextBox 4"/>
          <p:cNvSpPr txBox="1"/>
          <p:nvPr/>
        </p:nvSpPr>
        <p:spPr>
          <a:xfrm>
            <a:off x="143339" y="1556792"/>
            <a:ext cx="11713301" cy="2185214"/>
          </a:xfrm>
          <a:prstGeom prst="rect">
            <a:avLst/>
          </a:prstGeom>
          <a:noFill/>
        </p:spPr>
        <p:txBody>
          <a:bodyPr wrap="square">
            <a:spAutoFit/>
          </a:bodyPr>
          <a:lstStyle/>
          <a:p>
            <a:pPr algn="just">
              <a:defRPr/>
            </a:pPr>
            <a:r>
              <a:rPr lang="ru-RU" sz="2000" dirty="0">
                <a:latin typeface="Times New Roman" pitchFamily="18" charset="0"/>
                <a:cs typeface="Times New Roman" pitchFamily="18" charset="0"/>
              </a:rPr>
              <a:t>	Данный вопрос </a:t>
            </a:r>
            <a:r>
              <a:rPr lang="ru-RU" sz="2000" b="1" dirty="0">
                <a:latin typeface="Times New Roman" pitchFamily="18" charset="0"/>
                <a:cs typeface="Times New Roman" pitchFamily="18" charset="0"/>
              </a:rPr>
              <a:t>ежемесячно</a:t>
            </a:r>
            <a:r>
              <a:rPr lang="ru-RU" sz="2000" dirty="0">
                <a:latin typeface="Times New Roman" pitchFamily="18" charset="0"/>
                <a:cs typeface="Times New Roman" pitchFamily="18" charset="0"/>
              </a:rPr>
              <a:t> рассматривается на заседании РТК.</a:t>
            </a:r>
          </a:p>
          <a:p>
            <a:pPr algn="just">
              <a:defRPr/>
            </a:pPr>
            <a:r>
              <a:rPr lang="ru-RU" sz="2000" dirty="0">
                <a:latin typeface="Times New Roman" pitchFamily="18" charset="0"/>
                <a:cs typeface="Times New Roman" pitchFamily="18" charset="0"/>
              </a:rPr>
              <a:t>	Профсоюзная сторона РТК представляет профсоюзный мониторинг ситуации на рынке труда, который формируется на основе представленной членскими организациями ФНПР информации.</a:t>
            </a:r>
          </a:p>
          <a:p>
            <a:pPr algn="just">
              <a:defRPr/>
            </a:pPr>
            <a:endParaRPr lang="ru-RU" sz="2000" dirty="0">
              <a:latin typeface="Times New Roman" pitchFamily="18" charset="0"/>
              <a:cs typeface="Times New Roman" pitchFamily="18" charset="0"/>
            </a:endParaRPr>
          </a:p>
          <a:p>
            <a:pPr algn="just">
              <a:defRPr/>
            </a:pPr>
            <a:endParaRPr lang="ru-RU" sz="2000" dirty="0">
              <a:latin typeface="Times New Roman" pitchFamily="18" charset="0"/>
              <a:cs typeface="Times New Roman" pitchFamily="18" charset="0"/>
            </a:endParaRPr>
          </a:p>
          <a:p>
            <a:pPr algn="just">
              <a:defRPr/>
            </a:pPr>
            <a:endParaRPr lang="ru-RU" sz="2000" dirty="0">
              <a:latin typeface="Times New Roman" pitchFamily="18" charset="0"/>
              <a:cs typeface="Times New Roman" pitchFamily="18" charset="0"/>
            </a:endParaRPr>
          </a:p>
          <a:p>
            <a:pPr algn="just">
              <a:defRPr/>
            </a:pPr>
            <a:endParaRPr lang="ru-RU" sz="1600" dirty="0">
              <a:latin typeface="Times New Roman" pitchFamily="18" charset="0"/>
              <a:cs typeface="Times New Roman" pitchFamily="18" charset="0"/>
            </a:endParaRPr>
          </a:p>
        </p:txBody>
      </p:sp>
      <p:pic>
        <p:nvPicPr>
          <p:cNvPr id="9" name="Рисунок 8"/>
          <p:cNvPicPr/>
          <p:nvPr/>
        </p:nvPicPr>
        <p:blipFill>
          <a:blip r:embed="rId2" cstate="print"/>
          <a:srcRect l="1622" t="21138" r="1029" b="39350"/>
          <a:stretch>
            <a:fillRect/>
          </a:stretch>
        </p:blipFill>
        <p:spPr bwMode="auto">
          <a:xfrm>
            <a:off x="0" y="2996952"/>
            <a:ext cx="12192000" cy="3312368"/>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2639616" y="1412776"/>
            <a:ext cx="9121013" cy="5445224"/>
          </a:xfrm>
        </p:spPr>
        <p:txBody>
          <a:bodyPr anchor="t">
            <a:normAutofit fontScale="92500"/>
          </a:bodyPr>
          <a:lstStyle/>
          <a:p>
            <a:pPr indent="541338" algn="just">
              <a:buClrTx/>
            </a:pPr>
            <a:r>
              <a:rPr lang="ru-RU" sz="1800" b="1" u="sng" dirty="0"/>
              <a:t>Проблема:</a:t>
            </a:r>
            <a:r>
              <a:rPr lang="ru-RU" sz="1800" b="1" dirty="0"/>
              <a:t> </a:t>
            </a:r>
            <a:r>
              <a:rPr lang="ru-RU" sz="1800" dirty="0"/>
              <a:t>массовые отказы работодателей от присоединения к отраслевым соглашениям.</a:t>
            </a:r>
          </a:p>
          <a:p>
            <a:pPr indent="541338" algn="just">
              <a:buClrTx/>
            </a:pPr>
            <a:endParaRPr lang="ru-RU" sz="1650" dirty="0"/>
          </a:p>
          <a:p>
            <a:pPr indent="541338" algn="just"/>
            <a:r>
              <a:rPr lang="ru-RU" sz="1800" b="1" u="sng" dirty="0"/>
              <a:t>Решение:</a:t>
            </a:r>
            <a:r>
              <a:rPr lang="ru-RU" sz="1800" dirty="0"/>
              <a:t> внести изменения </a:t>
            </a:r>
            <a:r>
              <a:rPr lang="en-US" sz="1800" dirty="0"/>
              <a:t>в </a:t>
            </a:r>
            <a:r>
              <a:rPr lang="ru-RU" sz="1800" dirty="0"/>
              <a:t>статью</a:t>
            </a:r>
            <a:r>
              <a:rPr lang="en-US" sz="1800" dirty="0"/>
              <a:t> 48 ТК РФ в </a:t>
            </a:r>
            <a:r>
              <a:rPr lang="ru-RU" sz="1800" dirty="0"/>
              <a:t>части распространения действия отраслевого соглашения, заключенного на федеральном уровне, на всех работодателей, осуществляющих деятельность в соответствующей отрасли, в случае если более половины работодателей участвовали в заключении данного соглашения.</a:t>
            </a:r>
          </a:p>
          <a:p>
            <a:pPr indent="541338" algn="ctr"/>
            <a:r>
              <a:rPr lang="en-US" sz="1800" b="1" dirty="0"/>
              <a:t>ИЛИ</a:t>
            </a:r>
            <a:endParaRPr lang="ru-RU" sz="1800" dirty="0"/>
          </a:p>
          <a:p>
            <a:pPr indent="541338" algn="just"/>
            <a:r>
              <a:rPr lang="ru-RU" sz="1800" dirty="0"/>
              <a:t>если профессиональный союз объединяет более половины работников соответствующей отрасли.</a:t>
            </a:r>
          </a:p>
          <a:p>
            <a:pPr indent="541338" algn="just"/>
            <a:r>
              <a:rPr lang="ru-RU" sz="1800" dirty="0"/>
              <a:t>Также установить процедуру распространения отраслевого соглашения на работодателей, не участвовавших в его заключении, а именно: </a:t>
            </a:r>
          </a:p>
          <a:p>
            <a:pPr indent="541338" algn="just"/>
            <a:r>
              <a:rPr lang="ru-RU" sz="1800" dirty="0"/>
              <a:t>наделить отраслевую комиссию по регулированию социально-трудовых отношений, образованную на федеральном уровне с участием ФОИВ соответствующей отрасли, правом направления предложения работодателям, не участвовавшим в заключении данного соглашения, присоединиться к этому соглашению.</a:t>
            </a:r>
          </a:p>
          <a:p>
            <a:pPr indent="541338" algn="just">
              <a:buClrTx/>
            </a:pPr>
            <a:endParaRPr lang="ru-RU" sz="1800" dirty="0"/>
          </a:p>
          <a:p>
            <a:pPr indent="541338" algn="just">
              <a:buClrTx/>
            </a:pPr>
            <a:endParaRPr lang="ru-RU" sz="1800" b="1" u="sng" dirty="0"/>
          </a:p>
          <a:p>
            <a:pPr indent="355600" algn="just">
              <a:buClrTx/>
            </a:pPr>
            <a:endParaRPr lang="ru-RU" sz="2000" dirty="0"/>
          </a:p>
          <a:p>
            <a:pPr indent="355600" algn="just">
              <a:buClrTx/>
              <a:buFont typeface="+mj-lt"/>
              <a:buAutoNum type="arabicPeriod"/>
            </a:pPr>
            <a:endParaRPr lang="ru-RU" sz="2000" dirty="0"/>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7</a:t>
            </a:fld>
            <a:endParaRPr lang="ru-RU"/>
          </a:p>
        </p:txBody>
      </p:sp>
      <p:sp>
        <p:nvSpPr>
          <p:cNvPr id="4" name="Прямоугольник 3">
            <a:extLst>
              <a:ext uri="{FF2B5EF4-FFF2-40B4-BE49-F238E27FC236}">
                <a16:creationId xmlns:a16="http://schemas.microsoft.com/office/drawing/2014/main" id="{0D663966-00E8-D844-BBFA-5B65E5BF5A7D}"/>
              </a:ext>
            </a:extLst>
          </p:cNvPr>
          <p:cNvSpPr/>
          <p:nvPr/>
        </p:nvSpPr>
        <p:spPr>
          <a:xfrm>
            <a:off x="0" y="0"/>
            <a:ext cx="121920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nchor="t">
            <a:spAutoFit/>
          </a:bodyPr>
          <a:lstStyle/>
          <a:p>
            <a:pPr algn="ctr"/>
            <a:r>
              <a:rPr lang="ru-RU" sz="2200" b="1" dirty="0">
                <a:cs typeface="Times New Roman" pitchFamily="18" charset="0"/>
              </a:rPr>
              <a:t>3. Распространение действия соглашений в сфере труда на всех работодателей независимо от их участия в объединениях работодателей</a:t>
            </a:r>
          </a:p>
        </p:txBody>
      </p:sp>
      <p:pic>
        <p:nvPicPr>
          <p:cNvPr id="9" name="Рисунок 8" descr="a3137b4f94e6179b5e4a4a16ef4ec1c6.jpg"/>
          <p:cNvPicPr>
            <a:picLocks noChangeAspect="1"/>
          </p:cNvPicPr>
          <p:nvPr/>
        </p:nvPicPr>
        <p:blipFill>
          <a:blip r:embed="rId2" cstate="print"/>
          <a:srcRect l="20601" r="19550" b="2751"/>
          <a:stretch>
            <a:fillRect/>
          </a:stretch>
        </p:blipFill>
        <p:spPr>
          <a:xfrm>
            <a:off x="143340" y="2348880"/>
            <a:ext cx="2543737"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214010"/>
            <a:ext cx="10325000" cy="1459148"/>
          </a:xfrm>
        </p:spPr>
        <p:txBody>
          <a:bodyPr>
            <a:noAutofit/>
          </a:bodyPr>
          <a:lstStyle/>
          <a:p>
            <a:pPr algn="ctr"/>
            <a:r>
              <a:rPr lang="ru-RU" sz="2400" b="1" dirty="0"/>
              <a:t>Расширенное заседание Президиума Государственного Совета</a:t>
            </a:r>
            <a:br>
              <a:rPr lang="ru-RU" sz="2400" b="1" dirty="0"/>
            </a:br>
            <a:r>
              <a:rPr lang="ru-RU" sz="2400" b="1" dirty="0"/>
              <a:t> </a:t>
            </a:r>
            <a:r>
              <a:rPr lang="ru-RU" sz="2400" b="1" u="sng" dirty="0"/>
              <a:t>по вопросу «О развитии рынка труда в Российской Федерации».</a:t>
            </a:r>
            <a:br>
              <a:rPr lang="ru-RU" sz="2400" b="1" u="sng" dirty="0"/>
            </a:br>
            <a:r>
              <a:rPr lang="ru-RU" sz="2400" b="1" i="1" dirty="0"/>
              <a:t>21.09.2023, г.Великий Новгород</a:t>
            </a:r>
            <a:br>
              <a:rPr lang="ru-RU" sz="2800" b="1" u="sng" dirty="0"/>
            </a:br>
            <a:endParaRPr lang="ru-RU" sz="2800" b="1" u="sng" dirty="0"/>
          </a:p>
        </p:txBody>
      </p:sp>
      <p:sp>
        <p:nvSpPr>
          <p:cNvPr id="3" name="Содержимое 2"/>
          <p:cNvSpPr>
            <a:spLocks noGrp="1"/>
          </p:cNvSpPr>
          <p:nvPr>
            <p:ph idx="1"/>
          </p:nvPr>
        </p:nvSpPr>
        <p:spPr>
          <a:xfrm>
            <a:off x="691079" y="1322962"/>
            <a:ext cx="10325000" cy="5204298"/>
          </a:xfrm>
        </p:spPr>
        <p:txBody>
          <a:bodyPr>
            <a:normAutofit lnSpcReduction="10000"/>
          </a:bodyPr>
          <a:lstStyle/>
          <a:p>
            <a:r>
              <a:rPr lang="ru-RU" b="1" dirty="0"/>
              <a:t>В.В.Путин:</a:t>
            </a:r>
          </a:p>
          <a:p>
            <a:r>
              <a:rPr lang="ru-RU" dirty="0"/>
              <a:t>«внимание следует уделить и регионам с низким качеством занятости, где формально у людей вроде бы работа есть, но их зарплаты и доходы серьёзно отстают от средних показателей по стране.</a:t>
            </a:r>
          </a:p>
          <a:p>
            <a:r>
              <a:rPr lang="ru-RU" dirty="0"/>
              <a:t>Я просил бы Татьяну Алексеевну Голикову каждый такой случай рассмотреть на межведомственной рабочей группе по восстановлению рынка труда и предложить соответствующие меры поддержки»</a:t>
            </a:r>
          </a:p>
          <a:p>
            <a:endParaRPr lang="ru-RU" dirty="0"/>
          </a:p>
          <a:p>
            <a:r>
              <a:rPr lang="ru-RU" dirty="0"/>
              <a:t>поддержка ветеранов специальной военной операции, в том числе в повышении квалификации, в получении новой профессии, в трудоустройстве, в организации своего дела.</a:t>
            </a:r>
          </a:p>
          <a:p>
            <a:r>
              <a:rPr lang="ru-RU" b="1" u="sng" dirty="0"/>
              <a:t>в горизонте текущего десятилетия перейти к экономике высоких заработных плат</a:t>
            </a:r>
            <a:r>
              <a:rPr lang="ru-RU" dirty="0"/>
              <a:t>. Это важнейший ориентир </a:t>
            </a:r>
            <a:r>
              <a:rPr lang="ru-RU" u="sng" dirty="0"/>
              <a:t>для отечественных компаний и, безусловно, для всех уровней власти при выработке мер экономической и социальной политики</a:t>
            </a:r>
            <a:r>
              <a:rPr lang="ru-RU" dirty="0"/>
              <a:t>.</a:t>
            </a:r>
          </a:p>
          <a:p>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45915"/>
            <a:ext cx="10325000" cy="1410511"/>
          </a:xfrm>
        </p:spPr>
        <p:txBody>
          <a:bodyPr>
            <a:normAutofit/>
          </a:bodyPr>
          <a:lstStyle/>
          <a:p>
            <a:pPr algn="ctr"/>
            <a:r>
              <a:rPr lang="ru-RU" sz="2400" b="1" dirty="0">
                <a:solidFill>
                  <a:srgbClr val="1B2830"/>
                </a:solidFill>
              </a:rPr>
              <a:t>Расширенное заседание Президиума Государственного Совета</a:t>
            </a:r>
            <a:br>
              <a:rPr lang="ru-RU" sz="2400" b="1" dirty="0">
                <a:solidFill>
                  <a:srgbClr val="1B2830"/>
                </a:solidFill>
              </a:rPr>
            </a:br>
            <a:r>
              <a:rPr lang="ru-RU" sz="2400" b="1" dirty="0">
                <a:solidFill>
                  <a:srgbClr val="1B2830"/>
                </a:solidFill>
              </a:rPr>
              <a:t> </a:t>
            </a:r>
            <a:r>
              <a:rPr lang="ru-RU" sz="2400" b="1" u="sng" dirty="0">
                <a:solidFill>
                  <a:srgbClr val="1B2830"/>
                </a:solidFill>
              </a:rPr>
              <a:t>по вопросу «О развитии рынка труда в Российской Федерации».(2)</a:t>
            </a:r>
            <a:endParaRPr lang="ru-RU" dirty="0"/>
          </a:p>
        </p:txBody>
      </p:sp>
      <p:sp>
        <p:nvSpPr>
          <p:cNvPr id="3" name="Содержимое 2"/>
          <p:cNvSpPr>
            <a:spLocks noGrp="1"/>
          </p:cNvSpPr>
          <p:nvPr>
            <p:ph idx="1"/>
          </p:nvPr>
        </p:nvSpPr>
        <p:spPr>
          <a:xfrm>
            <a:off x="691079" y="1585608"/>
            <a:ext cx="10325000" cy="4941651"/>
          </a:xfrm>
        </p:spPr>
        <p:txBody>
          <a:bodyPr>
            <a:normAutofit/>
          </a:bodyPr>
          <a:lstStyle/>
          <a:p>
            <a:r>
              <a:rPr lang="ru-RU" sz="2400" dirty="0"/>
              <a:t>ежегодно будем формировать пятилетний прогноз потребностей в кадрах на уровне всей экономики.</a:t>
            </a:r>
          </a:p>
          <a:p>
            <a:r>
              <a:rPr lang="ru-RU" sz="2400" dirty="0"/>
              <a:t>Прошу со всей ответственностью включиться в эту работу и бизнес, и субъекты Федерации, а Правительство – создать (…) прогноз в разрезе конкретных регионов, отраслей и профессий и, (…) учитывать национальные проекты, инфраструктурные программы, перспективы развития городов да и целых территорий, инвестиционные планы </a:t>
            </a:r>
            <a:r>
              <a:rPr lang="ru-RU" sz="2400" dirty="0" err="1"/>
              <a:t>госкорпораций</a:t>
            </a:r>
            <a:r>
              <a:rPr lang="ru-RU" sz="2400" dirty="0"/>
              <a:t> и частных компаний.</a:t>
            </a:r>
          </a:p>
          <a:p>
            <a:r>
              <a:rPr lang="ru-RU" sz="2400" dirty="0"/>
              <a:t>Первый такой прогноз должен быть подготовлен уже в следующем году, и именно на его основе будем теперь рассчитывать параметры подготовки кадров со средним и высшим профобразованием. </a:t>
            </a:r>
          </a:p>
          <a:p>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079" y="184827"/>
            <a:ext cx="10325000" cy="1352143"/>
          </a:xfrm>
        </p:spPr>
        <p:txBody>
          <a:bodyPr>
            <a:normAutofit/>
          </a:bodyPr>
          <a:lstStyle/>
          <a:p>
            <a:pPr algn="ctr"/>
            <a:r>
              <a:rPr lang="ru-RU" sz="2400" b="1" dirty="0">
                <a:solidFill>
                  <a:srgbClr val="1B2830"/>
                </a:solidFill>
              </a:rPr>
              <a:t>Расширенное заседание Президиума Государственного Совета</a:t>
            </a:r>
            <a:br>
              <a:rPr lang="ru-RU" sz="2400" b="1" dirty="0">
                <a:solidFill>
                  <a:srgbClr val="1B2830"/>
                </a:solidFill>
              </a:rPr>
            </a:br>
            <a:r>
              <a:rPr lang="ru-RU" sz="2400" b="1" dirty="0">
                <a:solidFill>
                  <a:srgbClr val="1B2830"/>
                </a:solidFill>
              </a:rPr>
              <a:t> </a:t>
            </a:r>
            <a:r>
              <a:rPr lang="ru-RU" sz="2400" b="1" u="sng" dirty="0">
                <a:solidFill>
                  <a:srgbClr val="1B2830"/>
                </a:solidFill>
              </a:rPr>
              <a:t>по вопросу «О развитии рынка труда в Российской Федерации».(3)</a:t>
            </a:r>
            <a:endParaRPr lang="ru-RU" dirty="0"/>
          </a:p>
        </p:txBody>
      </p:sp>
      <p:sp>
        <p:nvSpPr>
          <p:cNvPr id="3" name="Содержимое 2"/>
          <p:cNvSpPr>
            <a:spLocks noGrp="1"/>
          </p:cNvSpPr>
          <p:nvPr>
            <p:ph idx="1"/>
          </p:nvPr>
        </p:nvSpPr>
        <p:spPr>
          <a:xfrm>
            <a:off x="691079" y="1614790"/>
            <a:ext cx="10325000" cy="4893013"/>
          </a:xfrm>
        </p:spPr>
        <p:txBody>
          <a:bodyPr>
            <a:normAutofit fontScale="92500" lnSpcReduction="10000"/>
          </a:bodyPr>
          <a:lstStyle/>
          <a:p>
            <a:r>
              <a:rPr lang="ru-RU" b="1" i="1" dirty="0" err="1"/>
              <a:t>Котяков</a:t>
            </a:r>
            <a:r>
              <a:rPr lang="ru-RU" b="1" i="1" dirty="0"/>
              <a:t> А.О. Министр труда Российской Федерации</a:t>
            </a:r>
          </a:p>
          <a:p>
            <a:r>
              <a:rPr lang="ru-RU" i="1" dirty="0"/>
              <a:t>1)</a:t>
            </a:r>
            <a:r>
              <a:rPr lang="ru-RU" dirty="0"/>
              <a:t> это внедрение комплексного прогнозирования потребности в кадрах. </a:t>
            </a:r>
            <a:r>
              <a:rPr lang="ru-RU" b="1" dirty="0"/>
              <a:t>предлагаем унифицировать отраслевые стратегии и программы социально-экономического развития регионов, включив в обязательном порядке раздел по необходимой кадровой обеспеченности в разрезе профессий и квалификаций, а также дополнить отчетность работодателей параметрами перспективной потребности в профессиональных кадрах, исходя из их планов инвестиционной деятельности. </a:t>
            </a:r>
          </a:p>
          <a:p>
            <a:r>
              <a:rPr lang="ru-RU" dirty="0"/>
              <a:t>2) пересмотреть подход к формированию профессиональных стандартов, обеспечив их </a:t>
            </a:r>
            <a:r>
              <a:rPr lang="ru-RU" dirty="0" err="1"/>
              <a:t>двухкомпонентность</a:t>
            </a:r>
            <a:r>
              <a:rPr lang="ru-RU" dirty="0"/>
              <a:t>. Базовая часть будет определять основные компетенции, типичные в целом для профессии. Вторая, вариативная, – учитывать специализацию и отраслевые особенности</a:t>
            </a:r>
          </a:p>
          <a:p>
            <a:r>
              <a:rPr lang="ru-RU" dirty="0"/>
              <a:t>3) </a:t>
            </a:r>
            <a:r>
              <a:rPr lang="ru-RU" b="1" dirty="0"/>
              <a:t>предлагаем расширить доступ к программам переобучения, распространив этот механизм на всех соискателей, готовых трудоустраиваться по приоритетным для рынка труда направлениям.</a:t>
            </a:r>
          </a:p>
          <a:p>
            <a:endParaRPr lang="ru-RU" dirty="0"/>
          </a:p>
        </p:txBody>
      </p:sp>
      <p:sp>
        <p:nvSpPr>
          <p:cNvPr id="4" name="Номер слайда 3"/>
          <p:cNvSpPr>
            <a:spLocks noGrp="1"/>
          </p:cNvSpPr>
          <p:nvPr>
            <p:ph type="sldNum" sz="quarter" idx="12"/>
          </p:nvPr>
        </p:nvSpPr>
        <p:spPr/>
        <p:txBody>
          <a:bodyPr/>
          <a:lstStyle/>
          <a:p>
            <a:fld id="{BE15108C-154A-4A5A-9C05-91A49A422BA7}"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96752"/>
          </a:xfrm>
        </p:spPr>
        <p:txBody>
          <a:bodyPr anchor="ctr"/>
          <a:lstStyle/>
          <a:p>
            <a:r>
              <a:rPr lang="ru-RU" sz="2800" b="1" dirty="0">
                <a:solidFill>
                  <a:schemeClr val="tx1"/>
                </a:solidFill>
                <a:latin typeface="Cambria" panose="02040503050406030204" pitchFamily="18" charset="0"/>
              </a:rPr>
              <a:t>Численность работников, на которых распространяется действие соглашений и коллективных договоров </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963689682"/>
              </p:ext>
            </p:extLst>
          </p:nvPr>
        </p:nvGraphicFramePr>
        <p:xfrm>
          <a:off x="0" y="1052736"/>
          <a:ext cx="12192000"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414042C1-B911-29CB-DAC1-C1704DB13C76}"/>
              </a:ext>
            </a:extLst>
          </p:cNvPr>
          <p:cNvSpPr txBox="1"/>
          <p:nvPr/>
        </p:nvSpPr>
        <p:spPr>
          <a:xfrm>
            <a:off x="0" y="6500834"/>
            <a:ext cx="12192000" cy="3571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800" b="1" dirty="0">
                <a:latin typeface="Cambria" panose="02040503050406030204" pitchFamily="18" charset="0"/>
              </a:rPr>
              <a:t>Источник</a:t>
            </a:r>
            <a:r>
              <a:rPr lang="ru-RU" sz="1800" dirty="0">
                <a:latin typeface="Cambria" panose="02040503050406030204" pitchFamily="18" charset="0"/>
              </a:rPr>
              <a:t>: оценка ФНПР по данным общероссийских (межрегиональных) профсоюзов</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12192000" cy="1296144"/>
          </a:xfrm>
        </p:spPr>
        <p:style>
          <a:lnRef idx="1">
            <a:schemeClr val="accent1"/>
          </a:lnRef>
          <a:fillRef idx="2">
            <a:schemeClr val="accent1"/>
          </a:fillRef>
          <a:effectRef idx="1">
            <a:schemeClr val="accent1"/>
          </a:effectRef>
          <a:fontRef idx="minor">
            <a:schemeClr val="dk1"/>
          </a:fontRef>
        </p:style>
        <p:txBody>
          <a:bodyPr anchor="ctr"/>
          <a:lstStyle/>
          <a:p>
            <a:pPr marL="177800" algn="ctr"/>
            <a:r>
              <a:rPr lang="ru-RU" sz="2000" dirty="0">
                <a:solidFill>
                  <a:schemeClr val="tx1"/>
                </a:solidFill>
                <a:effectLst/>
                <a:latin typeface="+mn-lt"/>
              </a:rPr>
              <a:t>Мониторинг заседаний отраслевых (межотраслевых) комиссий по регулированию социально-трудовых отношений, действующих на федеральном уровне за 1 полугодие 2023 год</a:t>
            </a:r>
          </a:p>
        </p:txBody>
      </p:sp>
      <p:graphicFrame>
        <p:nvGraphicFramePr>
          <p:cNvPr id="7" name="Диаграмма 6">
            <a:extLst>
              <a:ext uri="{FF2B5EF4-FFF2-40B4-BE49-F238E27FC236}">
                <a16:creationId xmlns:a16="http://schemas.microsoft.com/office/drawing/2014/main" id="{422C845A-BE1C-7D44-959D-9C97B5BF70BA}"/>
              </a:ext>
            </a:extLst>
          </p:cNvPr>
          <p:cNvGraphicFramePr/>
          <p:nvPr>
            <p:extLst>
              <p:ext uri="{D42A27DB-BD31-4B8C-83A1-F6EECF244321}">
                <p14:modId xmlns:p14="http://schemas.microsoft.com/office/powerpoint/2010/main" val="1693012143"/>
              </p:ext>
            </p:extLst>
          </p:nvPr>
        </p:nvGraphicFramePr>
        <p:xfrm>
          <a:off x="143339" y="1412776"/>
          <a:ext cx="11809311"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385EF022-E9C0-F144-ADC8-5DC340C68CCF}"/>
              </a:ext>
            </a:extLst>
          </p:cNvPr>
          <p:cNvSpPr>
            <a:spLocks noGrp="1"/>
          </p:cNvSpPr>
          <p:nvPr>
            <p:ph type="sldNum" sz="quarter" idx="12"/>
          </p:nvPr>
        </p:nvSpPr>
        <p:spPr/>
        <p:txBody>
          <a:bodyPr/>
          <a:lstStyle/>
          <a:p>
            <a:fld id="{4E1C5BB3-00DF-45E3-B2F8-349D0D269A18}" type="slidenum">
              <a:rPr lang="ru-RU" smtClean="0">
                <a:latin typeface="Cambria" panose="02040503050406030204" pitchFamily="18" charset="0"/>
                <a:cs typeface="Calibri" panose="020F0502020204030204" pitchFamily="34" charset="0"/>
              </a:rPr>
              <a:pPr/>
              <a:t>75</a:t>
            </a:fld>
            <a:endParaRPr lang="ru-RU" dirty="0">
              <a:latin typeface="Cambria" panose="02040503050406030204" pitchFamily="18" charset="0"/>
              <a:cs typeface="Calibri" panose="020F0502020204030204" pitchFamily="34" charset="0"/>
            </a:endParaRPr>
          </a:p>
        </p:txBody>
      </p:sp>
      <p:graphicFrame>
        <p:nvGraphicFramePr>
          <p:cNvPr id="5" name="Диаграмма 4">
            <a:extLst>
              <a:ext uri="{FF2B5EF4-FFF2-40B4-BE49-F238E27FC236}">
                <a16:creationId xmlns:a16="http://schemas.microsoft.com/office/drawing/2014/main" id="{422C845A-BE1C-7D44-959D-9C97B5BF70BA}"/>
              </a:ext>
            </a:extLst>
          </p:cNvPr>
          <p:cNvGraphicFramePr/>
          <p:nvPr>
            <p:extLst>
              <p:ext uri="{D42A27DB-BD31-4B8C-83A1-F6EECF244321}">
                <p14:modId xmlns:p14="http://schemas.microsoft.com/office/powerpoint/2010/main" val="1693012143"/>
              </p:ext>
            </p:extLst>
          </p:nvPr>
        </p:nvGraphicFramePr>
        <p:xfrm>
          <a:off x="752253" y="956218"/>
          <a:ext cx="10816356" cy="5497118"/>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a:extLst>
              <a:ext uri="{FF2B5EF4-FFF2-40B4-BE49-F238E27FC236}">
                <a16:creationId xmlns:a16="http://schemas.microsoft.com/office/drawing/2014/main" id="{0EE70080-68E7-3743-9CA2-DC7EB3069C36}"/>
              </a:ext>
            </a:extLst>
          </p:cNvPr>
          <p:cNvSpPr/>
          <p:nvPr/>
        </p:nvSpPr>
        <p:spPr>
          <a:xfrm>
            <a:off x="0" y="1"/>
            <a:ext cx="121920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sz="1800" b="1" i="0" u="none" strike="noStrike" kern="1200" baseline="0">
                <a:solidFill>
                  <a:srgbClr val="000000"/>
                </a:solidFill>
                <a:latin typeface="+mn-lt"/>
                <a:ea typeface="+mn-ea"/>
                <a:cs typeface="+mn-cs"/>
              </a:defRPr>
            </a:pPr>
            <a:endParaRPr lang="ru-RU" sz="2000" dirty="0">
              <a:cs typeface="Calibri" panose="020F0502020204030204" pitchFamily="34" charset="0"/>
            </a:endParaRPr>
          </a:p>
          <a:p>
            <a:pPr algn="ctr">
              <a:defRPr sz="1800" b="1" i="0" u="none" strike="noStrike" kern="1200" baseline="0">
                <a:solidFill>
                  <a:srgbClr val="000000"/>
                </a:solidFill>
                <a:latin typeface="+mn-lt"/>
                <a:ea typeface="+mn-ea"/>
                <a:cs typeface="+mn-cs"/>
              </a:defRPr>
            </a:pPr>
            <a:r>
              <a:rPr lang="ru-RU" sz="2000" dirty="0">
                <a:cs typeface="Calibri" panose="020F0502020204030204" pitchFamily="34" charset="0"/>
              </a:rPr>
              <a:t>Мониторинг заседаний региональных трёхсторонних комиссий </a:t>
            </a:r>
            <a:br>
              <a:rPr lang="ru-RU" sz="2000" dirty="0">
                <a:cs typeface="Calibri" panose="020F0502020204030204" pitchFamily="34" charset="0"/>
              </a:rPr>
            </a:br>
            <a:r>
              <a:rPr lang="ru-RU" sz="2000" dirty="0">
                <a:cs typeface="Calibri" panose="020F0502020204030204" pitchFamily="34" charset="0"/>
              </a:rPr>
              <a:t>за 1 полугодие 2023 год</a:t>
            </a:r>
          </a:p>
        </p:txBody>
      </p:sp>
      <p:sp>
        <p:nvSpPr>
          <p:cNvPr id="7" name="TextBox 1">
            <a:extLst>
              <a:ext uri="{FF2B5EF4-FFF2-40B4-BE49-F238E27FC236}">
                <a16:creationId xmlns:a16="http://schemas.microsoft.com/office/drawing/2014/main" id="{4448C2AC-4206-024D-AD19-AFB606176665}"/>
              </a:ext>
            </a:extLst>
          </p:cNvPr>
          <p:cNvSpPr txBox="1"/>
          <p:nvPr/>
        </p:nvSpPr>
        <p:spPr>
          <a:xfrm>
            <a:off x="0" y="6500834"/>
            <a:ext cx="12192000" cy="3571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800" b="1" dirty="0">
                <a:latin typeface="Cambria" panose="02040503050406030204" pitchFamily="18" charset="0"/>
              </a:rPr>
              <a:t>Источник</a:t>
            </a:r>
            <a:r>
              <a:rPr lang="ru-RU" sz="1800" dirty="0">
                <a:latin typeface="Cambria" panose="02040503050406030204" pitchFamily="18" charset="0"/>
              </a:rPr>
              <a:t>: ФНПР, по данным тер. объединений организаций профсоюзов</a:t>
            </a:r>
          </a:p>
        </p:txBody>
      </p:sp>
    </p:spTree>
    <p:extLst>
      <p:ext uri="{BB962C8B-B14F-4D97-AF65-F5344CB8AC3E}">
        <p14:creationId xmlns:p14="http://schemas.microsoft.com/office/powerpoint/2010/main" val="269937535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980728"/>
            <a:ext cx="10972800" cy="864096"/>
          </a:xfrm>
        </p:spPr>
        <p:txBody>
          <a:bodyPr>
            <a:normAutofit fontScale="90000"/>
          </a:bodyPr>
          <a:lstStyle/>
          <a:p>
            <a:pPr algn="ctr"/>
            <a:r>
              <a:rPr lang="ru-RU" sz="2800" b="1" u="sng" dirty="0"/>
              <a:t>Примеры региональных соглашений о минимальной заработной плате</a:t>
            </a:r>
          </a:p>
        </p:txBody>
      </p:sp>
      <p:sp>
        <p:nvSpPr>
          <p:cNvPr id="3" name="Содержимое 2"/>
          <p:cNvSpPr>
            <a:spLocks noGrp="1"/>
          </p:cNvSpPr>
          <p:nvPr>
            <p:ph idx="1"/>
          </p:nvPr>
        </p:nvSpPr>
        <p:spPr>
          <a:xfrm>
            <a:off x="609600" y="2492896"/>
            <a:ext cx="10972800" cy="4176464"/>
          </a:xfrm>
        </p:spPr>
        <p:txBody>
          <a:bodyPr>
            <a:normAutofit/>
          </a:bodyPr>
          <a:lstStyle/>
          <a:p>
            <a:pPr marL="0" indent="360000" algn="just">
              <a:spcBef>
                <a:spcPts val="1200"/>
              </a:spcBef>
              <a:buNone/>
            </a:pPr>
            <a:r>
              <a:rPr lang="ru-RU" sz="2400" b="1" dirty="0"/>
              <a:t>Краснодарском крае </a:t>
            </a:r>
            <a:r>
              <a:rPr lang="ru-RU" sz="2400" dirty="0"/>
              <a:t>РМЗП равен 1,05 МРОТ.</a:t>
            </a:r>
          </a:p>
          <a:p>
            <a:pPr marL="0" indent="360000" algn="just">
              <a:spcBef>
                <a:spcPts val="1200"/>
              </a:spcBef>
              <a:buNone/>
            </a:pPr>
            <a:r>
              <a:rPr lang="ru-RU" sz="2400" b="1" dirty="0"/>
              <a:t>Республика Башкортостан </a:t>
            </a:r>
            <a:r>
              <a:rPr lang="ru-RU" sz="2400" dirty="0"/>
              <a:t>РМЗП = 1,057 МРОТ</a:t>
            </a:r>
          </a:p>
          <a:p>
            <a:pPr marL="0" indent="360000" algn="just">
              <a:spcBef>
                <a:spcPts val="1200"/>
              </a:spcBef>
              <a:buNone/>
            </a:pPr>
            <a:r>
              <a:rPr lang="ru-RU" sz="2400" b="1" dirty="0"/>
              <a:t>Алтайском крае </a:t>
            </a:r>
            <a:r>
              <a:rPr lang="ru-RU" sz="2400" dirty="0"/>
              <a:t>РМЗП равен 16 638 рублей.</a:t>
            </a:r>
          </a:p>
          <a:p>
            <a:pPr marL="0" indent="360000" algn="just">
              <a:spcBef>
                <a:spcPts val="1200"/>
              </a:spcBef>
              <a:buNone/>
            </a:pPr>
            <a:r>
              <a:rPr lang="ru-RU" sz="2400" b="1" dirty="0"/>
              <a:t>Республике Татарстан </a:t>
            </a:r>
            <a:r>
              <a:rPr lang="ru-RU" sz="2400" dirty="0"/>
              <a:t>РМЗП равен 16 700 рублей.</a:t>
            </a:r>
          </a:p>
          <a:p>
            <a:pPr marL="0" indent="360000" algn="just">
              <a:spcBef>
                <a:spcPts val="1200"/>
              </a:spcBef>
              <a:buNone/>
            </a:pPr>
            <a:r>
              <a:rPr lang="ru-RU" sz="2400" b="1" dirty="0"/>
              <a:t>Ставропольском крае </a:t>
            </a:r>
            <a:r>
              <a:rPr lang="ru-RU" sz="2400" dirty="0"/>
              <a:t>РМЗП установлен в величине </a:t>
            </a:r>
            <a:br>
              <a:rPr lang="ru-RU" sz="2400" dirty="0"/>
            </a:br>
            <a:r>
              <a:rPr lang="ru-RU" sz="2400" dirty="0"/>
              <a:t>1,34 прожиточного минимума трудоспособного населения края (18 298 рублей).</a:t>
            </a:r>
          </a:p>
          <a:p>
            <a:pPr marL="0" indent="360000" algn="just">
              <a:spcBef>
                <a:spcPts val="1200"/>
              </a:spcBef>
              <a:buNone/>
            </a:pPr>
            <a:r>
              <a:rPr lang="ru-RU" sz="2400" b="1" dirty="0"/>
              <a:t>Кемеровской области </a:t>
            </a:r>
            <a:r>
              <a:rPr lang="ru-RU" sz="2400" dirty="0"/>
              <a:t>РМЗП равен 20 709 рублей.</a:t>
            </a:r>
          </a:p>
          <a:p>
            <a:pPr marL="0" indent="360000" algn="just">
              <a:spcBef>
                <a:spcPts val="1200"/>
              </a:spcBef>
              <a:buNone/>
            </a:pPr>
            <a:endParaRPr lang="ru-RU" sz="2400" dirty="0"/>
          </a:p>
          <a:p>
            <a:pPr marL="0" indent="360000" algn="just">
              <a:spcBef>
                <a:spcPts val="0"/>
              </a:spcBef>
              <a:buNone/>
            </a:pPr>
            <a:endParaRPr lang="ru-RU" sz="2400" dirty="0"/>
          </a:p>
        </p:txBody>
      </p:sp>
    </p:spTree>
    <p:extLst>
      <p:ext uri="{BB962C8B-B14F-4D97-AF65-F5344CB8AC3E}">
        <p14:creationId xmlns:p14="http://schemas.microsoft.com/office/powerpoint/2010/main" val="38664858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340768"/>
            <a:ext cx="12192000" cy="5352256"/>
          </a:xfrm>
        </p:spPr>
        <p:txBody>
          <a:bodyPr/>
          <a:lstStyle/>
          <a:p>
            <a:pPr marL="0" indent="457200" algn="just">
              <a:spcBef>
                <a:spcPts val="0"/>
              </a:spcBef>
              <a:spcAft>
                <a:spcPts val="600"/>
              </a:spcAft>
              <a:buNone/>
            </a:pPr>
            <a:r>
              <a:rPr lang="ru-RU" sz="2800" b="0" dirty="0"/>
              <a:t>Из Регионального соглашения о РМЗП </a:t>
            </a:r>
            <a:br>
              <a:rPr lang="ru-RU" sz="2800" b="0" dirty="0"/>
            </a:br>
            <a:r>
              <a:rPr lang="ru-RU" sz="2800" dirty="0"/>
              <a:t>в Краснодарском крае</a:t>
            </a:r>
            <a:r>
              <a:rPr lang="ru-RU" sz="2800" b="0" dirty="0"/>
              <a:t> на 2022 – 2024 годы:</a:t>
            </a:r>
          </a:p>
          <a:p>
            <a:pPr marL="0" indent="457200" algn="just">
              <a:spcBef>
                <a:spcPts val="0"/>
              </a:spcBef>
              <a:buNone/>
            </a:pPr>
            <a:r>
              <a:rPr lang="ru-RU" sz="2800" b="0" dirty="0"/>
              <a:t>«Установить размер минимальной заработной платы в Краснодарском крае </a:t>
            </a:r>
            <a:r>
              <a:rPr lang="ru-RU" sz="2800" b="0" u="sng" dirty="0"/>
              <a:t>на уровне 1,05 МРОТ </a:t>
            </a:r>
            <a:r>
              <a:rPr lang="ru-RU" sz="2800" b="0" dirty="0"/>
              <a:t>(минимальный размер оплаты труда), установленного федеральным законом, </a:t>
            </a:r>
            <a:r>
              <a:rPr lang="ru-RU" sz="2800" b="0" u="sng" dirty="0"/>
              <a:t>без учета компенсационных, стимулирующих и социальных выплат</a:t>
            </a:r>
            <a:r>
              <a:rPr lang="ru-RU" sz="2800" b="0" dirty="0"/>
              <a:t>».</a:t>
            </a:r>
          </a:p>
          <a:p>
            <a:pPr marL="0" indent="457200" algn="just">
              <a:spcBef>
                <a:spcPts val="0"/>
              </a:spcBef>
              <a:buNone/>
            </a:pPr>
            <a:endParaRPr lang="ru-RU" dirty="0"/>
          </a:p>
        </p:txBody>
      </p:sp>
      <p:sp>
        <p:nvSpPr>
          <p:cNvPr id="4" name="Номер слайда 3"/>
          <p:cNvSpPr>
            <a:spLocks noGrp="1"/>
          </p:cNvSpPr>
          <p:nvPr>
            <p:ph type="sldNum" sz="quarter" idx="12"/>
          </p:nvPr>
        </p:nvSpPr>
        <p:spPr/>
        <p:txBody>
          <a:bodyPr/>
          <a:lstStyle/>
          <a:p>
            <a:fld id="{4E1C5BB3-00DF-45E3-B2F8-349D0D269A18}" type="slidenum">
              <a:rPr lang="ru-RU" smtClean="0"/>
              <a:pPr/>
              <a:t>77</a:t>
            </a:fld>
            <a:endParaRPr lang="ru-RU"/>
          </a:p>
        </p:txBody>
      </p:sp>
      <p:sp>
        <p:nvSpPr>
          <p:cNvPr id="1433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20C22"/>
                </a:solidFill>
                <a:effectLst/>
                <a:latin typeface="Arial" pitchFamily="34" charset="0"/>
                <a:ea typeface="Times New Roman" pitchFamily="18" charset="0"/>
                <a:cs typeface="Times New Roman" pitchFamily="18" charset="0"/>
              </a:rPr>
              <a:t>расширенное заседание Президиума Государственного Совета по вопросу «О развитии рынка труда в Российской Федерации».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5506167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Y:\ИМЕННЫЕ ПАПКИ\Алексеев\fnprlogo.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77" t="2673" r="985" b="1100"/>
          <a:stretch/>
        </p:blipFill>
        <p:spPr bwMode="auto">
          <a:xfrm>
            <a:off x="4712941" y="3025302"/>
            <a:ext cx="2880321" cy="2482203"/>
          </a:xfrm>
          <a:prstGeom prst="rect">
            <a:avLst/>
          </a:prstGeom>
          <a:ln w="38100">
            <a:solidFill>
              <a:schemeClr val="bg1"/>
            </a:solidFill>
          </a:ln>
          <a:effectLst/>
        </p:spPr>
      </p:pic>
      <p:sp>
        <p:nvSpPr>
          <p:cNvPr id="16" name="Подзаголовок 2">
            <a:extLst>
              <a:ext uri="{FF2B5EF4-FFF2-40B4-BE49-F238E27FC236}">
                <a16:creationId xmlns:a16="http://schemas.microsoft.com/office/drawing/2014/main" id="{44993B8E-2F78-3A4F-8E3E-D5B1BCA8A812}"/>
              </a:ext>
            </a:extLst>
          </p:cNvPr>
          <p:cNvSpPr txBox="1">
            <a:spLocks/>
          </p:cNvSpPr>
          <p:nvPr/>
        </p:nvSpPr>
        <p:spPr bwMode="auto">
          <a:xfrm>
            <a:off x="0" y="1052736"/>
            <a:ext cx="12192000" cy="2016224"/>
          </a:xfrm>
          <a:prstGeom prst="rect">
            <a:avLst/>
          </a:prstGeom>
          <a:noFill/>
          <a:ln w="9525">
            <a:noFill/>
            <a:miter lim="800000"/>
            <a:headEnd/>
            <a:tailEnd/>
          </a:ln>
          <a:effectLst>
            <a:glow rad="873955">
              <a:schemeClr val="bg1">
                <a:alpha val="52000"/>
              </a:schemeClr>
            </a:glow>
          </a:effec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FontTx/>
              <a:buNone/>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ru-RU" sz="5400" kern="0" dirty="0">
                <a:ln w="12700" cap="rnd">
                  <a:noFill/>
                </a:ln>
                <a:effectLst>
                  <a:glow rad="139700">
                    <a:srgbClr val="FFFFFF">
                      <a:alpha val="40000"/>
                    </a:srgbClr>
                  </a:glow>
                </a:effectLst>
              </a:rPr>
              <a:t>Спасибо за внимание!</a:t>
            </a:r>
          </a:p>
        </p:txBody>
      </p:sp>
    </p:spTree>
    <p:extLst>
      <p:ext uri="{BB962C8B-B14F-4D97-AF65-F5344CB8AC3E}">
        <p14:creationId xmlns:p14="http://schemas.microsoft.com/office/powerpoint/2010/main" val="293569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3311691" y="1556792"/>
            <a:ext cx="8448939" cy="4896544"/>
          </a:xfrm>
        </p:spPr>
        <p:txBody>
          <a:bodyPr anchor="t">
            <a:normAutofit fontScale="92500" lnSpcReduction="10000"/>
          </a:bodyPr>
          <a:lstStyle/>
          <a:p>
            <a:pPr indent="541338" algn="just">
              <a:buClrTx/>
            </a:pPr>
            <a:endParaRPr lang="ru-RU" sz="1800" b="1" u="sng" dirty="0"/>
          </a:p>
          <a:p>
            <a:pPr indent="541338" algn="just">
              <a:buClrTx/>
            </a:pPr>
            <a:r>
              <a:rPr lang="ru-RU" sz="2000" b="1" u="sng" dirty="0"/>
              <a:t>Проблема:</a:t>
            </a:r>
            <a:r>
              <a:rPr lang="ru-RU" sz="2000" b="1" dirty="0"/>
              <a:t> </a:t>
            </a:r>
            <a:r>
              <a:rPr lang="ru-RU" sz="2000" dirty="0"/>
              <a:t>в цене продукции, поставляемой в рамках государственного заказа, и в величине регулируемых тарифов не учитываются положения коллективных договоров и отраслевых соглашений.</a:t>
            </a:r>
          </a:p>
          <a:p>
            <a:pPr indent="541338" algn="just">
              <a:buClrTx/>
            </a:pPr>
            <a:endParaRPr lang="ru-RU" sz="2000" dirty="0"/>
          </a:p>
          <a:p>
            <a:pPr indent="541338" algn="just"/>
            <a:r>
              <a:rPr lang="ru-RU" sz="2000" b="1" u="sng" dirty="0"/>
              <a:t>Решение:</a:t>
            </a:r>
            <a:r>
              <a:rPr lang="ru-RU" sz="2000" b="1" dirty="0"/>
              <a:t> </a:t>
            </a:r>
            <a:r>
              <a:rPr lang="ru-RU" sz="2000" dirty="0"/>
              <a:t>обеспечить учет при формировании цены продукции, поставляемой по государственному заказу, и установлении тарифов положений отраслевого соглашения и коллективного договора.</a:t>
            </a:r>
          </a:p>
          <a:p>
            <a:pPr indent="541338" algn="just"/>
            <a:endParaRPr lang="ru-RU" sz="2000" dirty="0"/>
          </a:p>
          <a:p>
            <a:pPr indent="541338" algn="just"/>
            <a:r>
              <a:rPr lang="ru-RU" sz="2000" dirty="0"/>
              <a:t>Предусмотреть в полномочиях федеральных органов исполнительной власти, курирующих </a:t>
            </a:r>
            <a:r>
              <a:rPr lang="ru-RU" sz="2000" dirty="0" err="1"/>
              <a:t>тарифорегулируемые</a:t>
            </a:r>
            <a:r>
              <a:rPr lang="ru-RU" sz="2000" dirty="0"/>
              <a:t> отрасли (ЖКХ, электроэнергетика, железнодорожный транспорт),  их участие в качестве стороны отраслевого соглашения.</a:t>
            </a:r>
          </a:p>
          <a:p>
            <a:pPr indent="541338" algn="just"/>
            <a:endParaRPr lang="ru-RU" sz="1800" b="1" u="sng" dirty="0"/>
          </a:p>
          <a:p>
            <a:pPr indent="355600" algn="just">
              <a:buClrTx/>
            </a:pPr>
            <a:endParaRPr lang="ru-RU" sz="2000" dirty="0"/>
          </a:p>
          <a:p>
            <a:pPr indent="355600" algn="just">
              <a:buClrTx/>
              <a:buFont typeface="+mj-lt"/>
              <a:buAutoNum type="arabicPeriod"/>
            </a:pPr>
            <a:endParaRPr lang="ru-RU" sz="2000" dirty="0"/>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8</a:t>
            </a:fld>
            <a:endParaRPr lang="ru-RU"/>
          </a:p>
        </p:txBody>
      </p:sp>
      <p:sp>
        <p:nvSpPr>
          <p:cNvPr id="4" name="Прямоугольник 3">
            <a:extLst>
              <a:ext uri="{FF2B5EF4-FFF2-40B4-BE49-F238E27FC236}">
                <a16:creationId xmlns:a16="http://schemas.microsoft.com/office/drawing/2014/main" id="{0D663966-00E8-D844-BBFA-5B65E5BF5A7D}"/>
              </a:ext>
            </a:extLst>
          </p:cNvPr>
          <p:cNvSpPr/>
          <p:nvPr/>
        </p:nvSpPr>
        <p:spPr>
          <a:xfrm>
            <a:off x="0" y="0"/>
            <a:ext cx="121920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anchor="t">
            <a:spAutoFit/>
          </a:bodyPr>
          <a:lstStyle/>
          <a:p>
            <a:pPr algn="ctr"/>
            <a:endParaRPr lang="ru-RU" sz="2200" b="1" dirty="0">
              <a:cs typeface="Times New Roman" pitchFamily="18" charset="0"/>
            </a:endParaRPr>
          </a:p>
          <a:p>
            <a:pPr algn="ctr"/>
            <a:r>
              <a:rPr lang="ru-RU" sz="2200" b="1" dirty="0">
                <a:cs typeface="Times New Roman" pitchFamily="18" charset="0"/>
              </a:rPr>
              <a:t>4. Учет положений отраслевых соглашений при ценообразовании в тарифорегулируемых отраслях</a:t>
            </a:r>
          </a:p>
        </p:txBody>
      </p:sp>
      <p:sp>
        <p:nvSpPr>
          <p:cNvPr id="1026" name="AutoShape 2" descr="https://kbea.ru/uploads/posts/2017-05/1495705165_opk.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9GLlzGqlmGM.jpg"/>
          <p:cNvPicPr>
            <a:picLocks noChangeAspect="1"/>
          </p:cNvPicPr>
          <p:nvPr/>
        </p:nvPicPr>
        <p:blipFill>
          <a:blip r:embed="rId2" cstate="print"/>
          <a:srcRect l="7633" t="2885" r="10881" b="193"/>
          <a:stretch>
            <a:fillRect/>
          </a:stretch>
        </p:blipFill>
        <p:spPr>
          <a:xfrm>
            <a:off x="239349" y="2132856"/>
            <a:ext cx="2976331" cy="213441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2831637" y="1700808"/>
            <a:ext cx="8928992" cy="3096344"/>
          </a:xfrm>
        </p:spPr>
        <p:txBody>
          <a:bodyPr anchor="t">
            <a:normAutofit/>
          </a:bodyPr>
          <a:lstStyle/>
          <a:p>
            <a:pPr indent="541338" algn="just">
              <a:buClrTx/>
            </a:pPr>
            <a:endParaRPr lang="ru-RU" sz="1800" b="1" u="sng" dirty="0"/>
          </a:p>
          <a:p>
            <a:pPr indent="541338" algn="just">
              <a:buClrTx/>
            </a:pPr>
            <a:r>
              <a:rPr lang="ru-RU" sz="2000" b="1" u="sng" dirty="0"/>
              <a:t>Проблема:</a:t>
            </a:r>
            <a:r>
              <a:rPr lang="ru-RU" sz="2000" b="1" dirty="0"/>
              <a:t> </a:t>
            </a:r>
            <a:r>
              <a:rPr lang="ru-RU" sz="2000" dirty="0"/>
              <a:t>отсутствие права трудящихся в нестандартных формах занятости на защиту профсоюзами и проведение коллективных переговоров.</a:t>
            </a:r>
          </a:p>
          <a:p>
            <a:pPr indent="541338" algn="just">
              <a:buClrTx/>
            </a:pPr>
            <a:endParaRPr lang="ru-RU" sz="2000" dirty="0"/>
          </a:p>
          <a:p>
            <a:pPr indent="541338" algn="just"/>
            <a:r>
              <a:rPr lang="ru-RU" sz="2000" b="1" u="sng" dirty="0"/>
              <a:t>Решение:</a:t>
            </a:r>
            <a:r>
              <a:rPr lang="ru-RU" sz="2000" dirty="0"/>
              <a:t> распространить  право на коллективные переговоры  трудящих независимо от форм занятости.</a:t>
            </a:r>
          </a:p>
          <a:p>
            <a:pPr indent="541338" algn="just">
              <a:buClrTx/>
            </a:pPr>
            <a:endParaRPr lang="ru-RU" sz="1800" b="1" u="sng" dirty="0"/>
          </a:p>
          <a:p>
            <a:pPr indent="355600" algn="just">
              <a:buClrTx/>
            </a:pPr>
            <a:endParaRPr lang="ru-RU" sz="2000" dirty="0"/>
          </a:p>
          <a:p>
            <a:pPr indent="355600" algn="just">
              <a:buClrTx/>
              <a:buFont typeface="+mj-lt"/>
              <a:buAutoNum type="arabicPeriod"/>
            </a:pPr>
            <a:endParaRPr lang="ru-RU" sz="2000" dirty="0"/>
          </a:p>
          <a:p>
            <a:pPr indent="355600" algn="just">
              <a:buClrTx/>
              <a:buFont typeface="+mj-lt"/>
              <a:buAutoNum type="arabicPeriod"/>
            </a:pPr>
            <a:endParaRPr lang="ru-RU" sz="2000" dirty="0"/>
          </a:p>
        </p:txBody>
      </p:sp>
      <p:sp>
        <p:nvSpPr>
          <p:cNvPr id="7" name="Номер слайда 6"/>
          <p:cNvSpPr>
            <a:spLocks noGrp="1"/>
          </p:cNvSpPr>
          <p:nvPr>
            <p:ph type="sldNum" sz="quarter" idx="12"/>
          </p:nvPr>
        </p:nvSpPr>
        <p:spPr/>
        <p:txBody>
          <a:bodyPr/>
          <a:lstStyle/>
          <a:p>
            <a:fld id="{22421A6C-550A-4DDC-AA72-EBF45F4C6388}" type="slidenum">
              <a:rPr lang="ru-RU" smtClean="0"/>
              <a:pPr/>
              <a:t>9</a:t>
            </a:fld>
            <a:endParaRPr lang="ru-RU"/>
          </a:p>
        </p:txBody>
      </p:sp>
      <p:sp>
        <p:nvSpPr>
          <p:cNvPr id="4" name="Прямоугольник 3">
            <a:extLst>
              <a:ext uri="{FF2B5EF4-FFF2-40B4-BE49-F238E27FC236}">
                <a16:creationId xmlns:a16="http://schemas.microsoft.com/office/drawing/2014/main" id="{0D663966-00E8-D844-BBFA-5B65E5BF5A7D}"/>
              </a:ext>
            </a:extLst>
          </p:cNvPr>
          <p:cNvSpPr/>
          <p:nvPr/>
        </p:nvSpPr>
        <p:spPr>
          <a:xfrm>
            <a:off x="0" y="0"/>
            <a:ext cx="121920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anchor="t">
            <a:spAutoFit/>
          </a:bodyPr>
          <a:lstStyle/>
          <a:p>
            <a:pPr algn="ctr"/>
            <a:endParaRPr lang="ru-RU" sz="2200" b="1" dirty="0">
              <a:cs typeface="Times New Roman" pitchFamily="18" charset="0"/>
            </a:endParaRPr>
          </a:p>
          <a:p>
            <a:pPr algn="ctr"/>
            <a:r>
              <a:rPr lang="ru-RU" sz="2200" b="1" dirty="0">
                <a:cs typeface="Times New Roman" pitchFamily="18" charset="0"/>
              </a:rPr>
              <a:t>5. Распространение механизмов социального партнерства в сфере труда на всех трудящихся независимо от форм занятости</a:t>
            </a:r>
          </a:p>
        </p:txBody>
      </p:sp>
      <p:pic>
        <p:nvPicPr>
          <p:cNvPr id="6" name="Рисунок 5" descr="15ba81b4719fd1d4239ad4b9ba7ba7ae.png"/>
          <p:cNvPicPr>
            <a:picLocks noChangeAspect="1"/>
          </p:cNvPicPr>
          <p:nvPr/>
        </p:nvPicPr>
        <p:blipFill>
          <a:blip r:embed="rId2" cstate="print"/>
          <a:srcRect l="31703"/>
          <a:stretch>
            <a:fillRect/>
          </a:stretch>
        </p:blipFill>
        <p:spPr>
          <a:xfrm>
            <a:off x="0" y="2348880"/>
            <a:ext cx="2797768" cy="1728192"/>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Cosine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7017</Words>
  <Application>Microsoft Office PowerPoint</Application>
  <PresentationFormat>Широкоэкранный</PresentationFormat>
  <Paragraphs>670</Paragraphs>
  <Slides>78</Slides>
  <Notes>3</Notes>
  <HiddenSlides>1</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78</vt:i4>
      </vt:variant>
    </vt:vector>
  </HeadingPairs>
  <TitlesOfParts>
    <vt:vector size="85" baseType="lpstr">
      <vt:lpstr>Arial</vt:lpstr>
      <vt:lpstr>Calibri</vt:lpstr>
      <vt:lpstr>Cambria</vt:lpstr>
      <vt:lpstr>Grandview</vt:lpstr>
      <vt:lpstr>Times New Roman</vt:lpstr>
      <vt:lpstr>Wingdings</vt:lpstr>
      <vt:lpstr>CosineVTI</vt:lpstr>
      <vt:lpstr>О работе профсоюзной стороны Российской трехсторонней комиссии по регулированию социально-трудовых отношений</vt:lpstr>
      <vt:lpstr>2023 год был объявлен в ФНПР  Годом укрепления и развития  социального партнёрства</vt:lpstr>
      <vt:lpstr>Социальное партнёрство — конституционная гарантия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Генерального соглашения 2021-2023 гг.</vt:lpstr>
      <vt:lpstr>Заседания РТК и её рабочих групп</vt:lpstr>
      <vt:lpstr>Ключевые вопросы, рассматриваемые на заседании РТК  в первом полугодии  2023 году:</vt:lpstr>
      <vt:lpstr>Раздел «Разное»  предложенное по инициативе ФНПР (в первом полугодии 2023 года)</vt:lpstr>
      <vt:lpstr>П О В Е С Т К А заседания РТК (1) 29.09.2023</vt:lpstr>
      <vt:lpstr>П О В Е С Т К А заседания РТК (2) 29.09.2023</vt:lpstr>
      <vt:lpstr>П О В Е С Т К А заседания РТК (3) 29.09.2023</vt:lpstr>
      <vt:lpstr>Индекс физического объема ВВП, в процентах к предыдущему году</vt:lpstr>
      <vt:lpstr>Индекс промышленного производства,  в процентах к предыдущему году</vt:lpstr>
      <vt:lpstr>Темп роста инвестиций в основной капитал ,  в процентах к предыдущему году</vt:lpstr>
      <vt:lpstr>Индекс потребительских цен,  в процентах за год</vt:lpstr>
      <vt:lpstr>Темп роста реальной заработной платы (процентов к аналогичному периоду предыдущего года)</vt:lpstr>
      <vt:lpstr>Постановление Генсовета ФНПР от 20.04.2022 (1)</vt:lpstr>
      <vt:lpstr>Постановление Генсовета ФНПР от 20.04.2022 (2)</vt:lpstr>
      <vt:lpstr>Постановление Генсовета ФНПР от 20.04.2022 (3)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Изменения в методике установления прожиточного минимума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Генеральное соглашение на 2021-2023 годы</vt:lpstr>
      <vt:lpstr>Презентация PowerPoint</vt:lpstr>
      <vt:lpstr>Презентация PowerPoint</vt:lpstr>
      <vt:lpstr>Величины прожиточного минимума трудоспособного населения по различным методикам и МПБ, в рублях</vt:lpstr>
      <vt:lpstr>29 марта 2023 года на совещании с членами правительства Президент России заявил:</vt:lpstr>
      <vt:lpstr>Статистические данные по заработной плате</vt:lpstr>
      <vt:lpstr>Рост индекса потребительских цен за год по отношению к 2012 году, в %</vt:lpstr>
      <vt:lpstr>Рост реальной заработной платы работников организаций за год по отношению к 2012 году, в %</vt:lpstr>
      <vt:lpstr>Примеры вакансий, размещенных предприятием ОПК в Удмуртской респ.</vt:lpstr>
      <vt:lpstr>Районные коэффициенты</vt:lpstr>
      <vt:lpstr>Приоритетные цели  нового генерального соглашения</vt:lpstr>
      <vt:lpstr>Ключевые предложения профсоюзов во 2 раздел  «Заработная плата, доходы и уровень жизни населения»  проекта Генсоглашения на очередной период</vt:lpstr>
      <vt:lpstr>Ключевые предложения профсоюзов во 2 раздел  «Заработная плата, доходы и уровень жизни населения»  проекта Генсоглашения на очередной период</vt:lpstr>
      <vt:lpstr>Разработка Единых рекомендаций по установлению систем оплаты труда работников бюджетной сферы на 2024 год</vt:lpstr>
      <vt:lpstr>Ключевые предложения ФНПР  в проект Единых рекомендаций на 2024 год</vt:lpstr>
      <vt:lpstr>Ключевые предложения ФНПР  в проект Единых рекомендаций на 2024 год</vt:lpstr>
      <vt:lpstr>Ключевые предложения ФНПР  в проект Единых рекомендаций на 2024 год</vt:lpstr>
      <vt:lpstr>Ключевые предложения ФНПР  в проект Единых рекомендаций на 2024 год</vt:lpstr>
      <vt:lpstr>Во исполнение постановления Конституционного Суда РФ  от 15 июня 2023 года № 32-П (ст. 135 ТК РФ – о невозможности произвольного уменьшения работодателями заработной платы работников, в том числе при наличии дисциплинарного взыскания)</vt:lpstr>
      <vt:lpstr>Во исполнение постановления Конституционного Суда РФ от  27 июня 2023 г. № 35-П (ст. 152 ТК РФ; об оплате сверхурочной работы с учетом начисления компенсационных и стимулирующих выплат) </vt:lpstr>
      <vt:lpstr>Законопроект о занятости</vt:lpstr>
      <vt:lpstr>Презентация PowerPoint</vt:lpstr>
      <vt:lpstr>Презентация PowerPoint</vt:lpstr>
      <vt:lpstr>Социальное партнерство вне формата РТК</vt:lpstr>
      <vt:lpstr>О ситуации на рынке труда</vt:lpstr>
      <vt:lpstr>Расширенное заседание Президиума Государственного Совета  по вопросу «О развитии рынка труда в Российской Федерации». 21.09.2023, г.Великий Новгород </vt:lpstr>
      <vt:lpstr>Расширенное заседание Президиума Государственного Совета  по вопросу «О развитии рынка труда в Российской Федерации».(2)</vt:lpstr>
      <vt:lpstr>Расширенное заседание Президиума Государственного Совета  по вопросу «О развитии рынка труда в Российской Федерации».(3)</vt:lpstr>
      <vt:lpstr>Численность работников, на которых распространяется действие соглашений и коллективных договоров </vt:lpstr>
      <vt:lpstr>Мониторинг заседаний отраслевых (межотраслевых) комиссий по регулированию социально-трудовых отношений, действующих на федеральном уровне за 1 полугодие 2023 год</vt:lpstr>
      <vt:lpstr>Презентация PowerPoint</vt:lpstr>
      <vt:lpstr>Примеры региональных соглашений о минимальной заработной плате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совершенствовании систем оплаты труда и социальной политики в современных условиях</dc:title>
  <dc:creator>Anton Alekseev</dc:creator>
  <cp:lastModifiedBy>Колабаева Анна Александровна</cp:lastModifiedBy>
  <cp:revision>185</cp:revision>
  <dcterms:created xsi:type="dcterms:W3CDTF">2023-03-15T21:16:27Z</dcterms:created>
  <dcterms:modified xsi:type="dcterms:W3CDTF">2023-10-13T08:57:11Z</dcterms:modified>
</cp:coreProperties>
</file>